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24"/>
  </p:notesMasterIdLst>
  <p:handoutMasterIdLst>
    <p:handoutMasterId r:id="rId25"/>
  </p:handoutMasterIdLst>
  <p:sldIdLst>
    <p:sldId id="268" r:id="rId2"/>
    <p:sldId id="277" r:id="rId3"/>
    <p:sldId id="312" r:id="rId4"/>
    <p:sldId id="281" r:id="rId5"/>
    <p:sldId id="311" r:id="rId6"/>
    <p:sldId id="286" r:id="rId7"/>
    <p:sldId id="274" r:id="rId8"/>
    <p:sldId id="294" r:id="rId9"/>
    <p:sldId id="293" r:id="rId10"/>
    <p:sldId id="292" r:id="rId11"/>
    <p:sldId id="306" r:id="rId12"/>
    <p:sldId id="284" r:id="rId13"/>
    <p:sldId id="290" r:id="rId14"/>
    <p:sldId id="291" r:id="rId15"/>
    <p:sldId id="307" r:id="rId16"/>
    <p:sldId id="273" r:id="rId17"/>
    <p:sldId id="287" r:id="rId18"/>
    <p:sldId id="299" r:id="rId19"/>
    <p:sldId id="313" r:id="rId20"/>
    <p:sldId id="300" r:id="rId21"/>
    <p:sldId id="314" r:id="rId22"/>
    <p:sldId id="303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0AB6"/>
    <a:srgbClr val="2B0BB5"/>
    <a:srgbClr val="0066CC"/>
    <a:srgbClr val="66FF33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8" autoAdjust="0"/>
    <p:restoredTop sz="94660"/>
  </p:normalViewPr>
  <p:slideViewPr>
    <p:cSldViewPr>
      <p:cViewPr varScale="1">
        <p:scale>
          <a:sx n="59" d="100"/>
          <a:sy n="59" d="100"/>
        </p:scale>
        <p:origin x="-11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7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F9D2DB-F3B1-492A-97D1-67A7C4DDEE26}" type="datetime4">
              <a:rPr lang="es-ES" smtClean="0"/>
              <a:t>09 de julio de 2013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80BAE-60E3-4AB9-9B38-CB89D65BF4F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085347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97B51-8F97-44F4-9A21-36D66F5621A2}" type="datetime4">
              <a:rPr lang="es-ES" smtClean="0"/>
              <a:t>09 de julio de 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7CD33-1303-4577-9E61-7F0834FEED5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543662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EA3C7A1-6A18-41B6-92F2-492EAFAB2FCA}" type="datetime4">
              <a:rPr lang="es-ES" smtClean="0"/>
              <a:t>09 de julio de 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2575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FB6599B-7C51-4CE0-B7A1-BB2622464FE1}" type="slidenum">
              <a:rPr lang="en-US" smtClean="0"/>
              <a:pPr eaLnBrk="1" hangingPunct="1">
                <a:defRPr/>
              </a:pPr>
              <a:t>10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FB6599B-7C51-4CE0-B7A1-BB2622464FE1}" type="slidenum">
              <a:rPr lang="en-US" smtClean="0"/>
              <a:pPr eaLnBrk="1" hangingPunct="1">
                <a:defRPr/>
              </a:pPr>
              <a:t>11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FB6599B-7C51-4CE0-B7A1-BB2622464FE1}" type="slidenum">
              <a:rPr lang="en-US" smtClean="0"/>
              <a:pPr eaLnBrk="1" hangingPunct="1">
                <a:defRPr/>
              </a:pPr>
              <a:t>12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FB6599B-7C51-4CE0-B7A1-BB2622464FE1}" type="slidenum">
              <a:rPr lang="en-US" smtClean="0"/>
              <a:pPr eaLnBrk="1" hangingPunct="1">
                <a:defRPr/>
              </a:pPr>
              <a:t>13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FB6599B-7C51-4CE0-B7A1-BB2622464FE1}" type="slidenum">
              <a:rPr lang="en-US" smtClean="0"/>
              <a:pPr eaLnBrk="1" hangingPunct="1">
                <a:defRPr/>
              </a:pPr>
              <a:t>14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FB6599B-7C51-4CE0-B7A1-BB2622464FE1}" type="slidenum">
              <a:rPr lang="en-US" smtClean="0"/>
              <a:pPr eaLnBrk="1" hangingPunct="1">
                <a:defRPr/>
              </a:pPr>
              <a:t>15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FB6599B-7C51-4CE0-B7A1-BB2622464FE1}" type="slidenum">
              <a:rPr lang="en-US" smtClean="0"/>
              <a:pPr eaLnBrk="1" hangingPunct="1">
                <a:defRPr/>
              </a:pPr>
              <a:t>16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FB6599B-7C51-4CE0-B7A1-BB2622464FE1}" type="slidenum">
              <a:rPr lang="en-US" smtClean="0"/>
              <a:pPr eaLnBrk="1" hangingPunct="1">
                <a:defRPr/>
              </a:pPr>
              <a:t>17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FB6599B-7C51-4CE0-B7A1-BB2622464FE1}" type="slidenum">
              <a:rPr lang="en-US" smtClean="0"/>
              <a:pPr eaLnBrk="1" hangingPunct="1">
                <a:defRPr/>
              </a:pPr>
              <a:t>18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FB6599B-7C51-4CE0-B7A1-BB2622464FE1}" type="slidenum">
              <a:rPr lang="en-US" smtClean="0"/>
              <a:pPr eaLnBrk="1" hangingPunct="1">
                <a:defRPr/>
              </a:pPr>
              <a:t>19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FB6599B-7C51-4CE0-B7A1-BB2622464FE1}" type="slidenum">
              <a:rPr lang="en-US" smtClean="0"/>
              <a:pPr eaLnBrk="1" hangingPunct="1">
                <a:defRPr/>
              </a:pPr>
              <a:t>2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FB6599B-7C51-4CE0-B7A1-BB2622464FE1}" type="slidenum">
              <a:rPr lang="en-US" smtClean="0"/>
              <a:pPr eaLnBrk="1" hangingPunct="1">
                <a:defRPr/>
              </a:pPr>
              <a:t>20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FB6599B-7C51-4CE0-B7A1-BB2622464FE1}" type="slidenum">
              <a:rPr lang="en-US" smtClean="0"/>
              <a:pPr eaLnBrk="1" hangingPunct="1">
                <a:defRPr/>
              </a:pPr>
              <a:t>21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FB6599B-7C51-4CE0-B7A1-BB2622464FE1}" type="slidenum">
              <a:rPr lang="en-US" smtClean="0"/>
              <a:pPr eaLnBrk="1" hangingPunct="1">
                <a:defRPr/>
              </a:pPr>
              <a:t>22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FB6599B-7C51-4CE0-B7A1-BB2622464FE1}" type="slidenum">
              <a:rPr lang="en-US" smtClean="0"/>
              <a:pPr eaLnBrk="1" hangingPunct="1">
                <a:defRPr/>
              </a:pPr>
              <a:t>3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FB6599B-7C51-4CE0-B7A1-BB2622464FE1}" type="slidenum">
              <a:rPr lang="en-US" smtClean="0"/>
              <a:pPr eaLnBrk="1" hangingPunct="1">
                <a:defRPr/>
              </a:pPr>
              <a:t>4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FB6599B-7C51-4CE0-B7A1-BB2622464FE1}" type="slidenum">
              <a:rPr lang="en-US" smtClean="0"/>
              <a:pPr eaLnBrk="1" hangingPunct="1">
                <a:defRPr/>
              </a:pPr>
              <a:t>5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FB6599B-7C51-4CE0-B7A1-BB2622464FE1}" type="slidenum">
              <a:rPr lang="en-US" smtClean="0"/>
              <a:pPr eaLnBrk="1" hangingPunct="1">
                <a:defRPr/>
              </a:pPr>
              <a:t>6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FB6599B-7C51-4CE0-B7A1-BB2622464FE1}" type="slidenum">
              <a:rPr lang="en-US" smtClean="0"/>
              <a:pPr eaLnBrk="1" hangingPunct="1">
                <a:defRPr/>
              </a:pPr>
              <a:t>7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FB6599B-7C51-4CE0-B7A1-BB2622464FE1}" type="slidenum">
              <a:rPr lang="en-US" smtClean="0"/>
              <a:pPr eaLnBrk="1" hangingPunct="1">
                <a:defRPr/>
              </a:pPr>
              <a:t>8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FB6599B-7C51-4CE0-B7A1-BB2622464FE1}" type="slidenum">
              <a:rPr lang="en-US" smtClean="0"/>
              <a:pPr eaLnBrk="1" hangingPunct="1">
                <a:defRPr/>
              </a:pPr>
              <a:t>9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A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4648-8DF6-4908-8388-E3DE987BCCEE}" type="datetime4">
              <a:rPr lang="es-ES" smtClean="0"/>
              <a:t>09 de julio de 2013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DED6F-9ED7-4447-AAEC-F9E96D2A5F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559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16613-F09C-4DA1-A8C2-01734EE84053}" type="datetime4">
              <a:rPr lang="es-ES" smtClean="0"/>
              <a:t>09 de julio de 2013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DED6F-9ED7-4447-AAEC-F9E96D2A5F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625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0846D-A0DE-4994-9940-EA8130BC3A53}" type="datetime4">
              <a:rPr lang="es-ES" smtClean="0"/>
              <a:t>09 de julio de 2013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DED6F-9ED7-4447-AAEC-F9E96D2A5F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044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4699F-BFC6-43D7-BA5A-D10237F1C80A}" type="datetime4">
              <a:rPr lang="es-ES" smtClean="0"/>
              <a:t>09 de julio de 2013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DED6F-9ED7-4447-AAEC-F9E96D2A5F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649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5D2C4-DADB-4CC8-9185-01B11337B1EE}" type="datetime4">
              <a:rPr lang="es-ES" smtClean="0"/>
              <a:t>09 de julio de 2013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DED6F-9ED7-4447-AAEC-F9E96D2A5F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960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4A2BC-D3FC-473F-8C5D-86B50AE70547}" type="datetime4">
              <a:rPr lang="es-ES" smtClean="0"/>
              <a:t>09 de julio de 2013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DED6F-9ED7-4447-AAEC-F9E96D2A5F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409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21D9B-0A33-47DB-BA17-A65F6765BC8B}" type="datetime4">
              <a:rPr lang="es-ES" smtClean="0"/>
              <a:t>09 de julio de 2013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DED6F-9ED7-4447-AAEC-F9E96D2A5F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34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4E04D-805E-41EA-92EB-91C4D286F117}" type="datetime4">
              <a:rPr lang="es-ES" smtClean="0"/>
              <a:t>09 de julio de 2013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DED6F-9ED7-4447-AAEC-F9E96D2A5F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164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5D1E7-E572-437E-87CD-CB106FBD5B33}" type="datetime4">
              <a:rPr lang="es-ES" smtClean="0"/>
              <a:t>09 de julio de 2013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DED6F-9ED7-4447-AAEC-F9E96D2A5F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867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21C4A-059B-4C98-91C1-CE2A819F1DA2}" type="datetime4">
              <a:rPr lang="es-ES" smtClean="0"/>
              <a:t>09 de julio de 2013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DED6F-9ED7-4447-AAEC-F9E96D2A5F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515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60D4-4BAA-4F43-8A9C-51156E412579}" type="datetime4">
              <a:rPr lang="es-ES" smtClean="0"/>
              <a:t>09 de julio de 2013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DED6F-9ED7-4447-AAEC-F9E96D2A5F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605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18B48-F4BD-4BC0-88C8-F96363475B9D}" type="datetime4">
              <a:rPr lang="es-ES" smtClean="0"/>
              <a:t>09 de julio de 2013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DED6F-9ED7-4447-AAEC-F9E96D2A5F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152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hyperlink" Target="mailto:DrRima@GlobalHealthFreedom.org" TargetMode="Externa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29936"/>
            <a:ext cx="7271387" cy="132116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160AB6"/>
                </a:solidFill>
              </a:rPr>
              <a:t>Protecting Chile’s Future</a:t>
            </a:r>
            <a:br>
              <a:rPr lang="en-US" b="1" dirty="0" smtClean="0">
                <a:solidFill>
                  <a:srgbClr val="160AB6"/>
                </a:solidFill>
              </a:rPr>
            </a:br>
            <a:r>
              <a:rPr lang="en-US" b="1" dirty="0" smtClean="0">
                <a:solidFill>
                  <a:srgbClr val="160AB6"/>
                </a:solidFill>
              </a:rPr>
              <a:t>Protecting Chile’s Food</a:t>
            </a:r>
            <a:endParaRPr lang="en-US" b="1" dirty="0">
              <a:solidFill>
                <a:srgbClr val="160AB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751096"/>
            <a:ext cx="8001000" cy="4725904"/>
          </a:xfrm>
        </p:spPr>
        <p:txBody>
          <a:bodyPr>
            <a:normAutofit fontScale="55000" lnSpcReduction="20000"/>
          </a:bodyPr>
          <a:lstStyle/>
          <a:p>
            <a:r>
              <a:rPr lang="en-US" sz="7300" b="1" dirty="0" smtClean="0">
                <a:solidFill>
                  <a:schemeClr val="tx1"/>
                </a:solidFill>
              </a:rPr>
              <a:t>  UPOV </a:t>
            </a:r>
            <a:r>
              <a:rPr lang="en-US" sz="8000" b="1" dirty="0" smtClean="0">
                <a:solidFill>
                  <a:schemeClr val="tx1"/>
                </a:solidFill>
                <a:latin typeface="Garamond" pitchFamily="18" charset="0"/>
              </a:rPr>
              <a:t>’</a:t>
            </a:r>
            <a:r>
              <a:rPr lang="en-US" sz="7300" b="1" dirty="0" smtClean="0">
                <a:solidFill>
                  <a:schemeClr val="tx1"/>
                </a:solidFill>
              </a:rPr>
              <a:t>78 vs. UPOV </a:t>
            </a:r>
            <a:r>
              <a:rPr lang="en-US" sz="8000" b="1" dirty="0" smtClean="0">
                <a:solidFill>
                  <a:schemeClr val="tx1"/>
                </a:solidFill>
                <a:latin typeface="Garamond" pitchFamily="18" charset="0"/>
              </a:rPr>
              <a:t>’</a:t>
            </a:r>
            <a:r>
              <a:rPr lang="en-US" sz="7300" b="1" dirty="0" smtClean="0">
                <a:solidFill>
                  <a:schemeClr val="tx1"/>
                </a:solidFill>
              </a:rPr>
              <a:t>91:</a:t>
            </a:r>
          </a:p>
          <a:p>
            <a:r>
              <a:rPr lang="en-US" sz="5800" b="1" dirty="0">
                <a:solidFill>
                  <a:schemeClr val="tx1"/>
                </a:solidFill>
              </a:rPr>
              <a:t>Chile’s Critical </a:t>
            </a:r>
            <a:r>
              <a:rPr lang="en-US" sz="5800" b="1" dirty="0" smtClean="0">
                <a:solidFill>
                  <a:schemeClr val="tx1"/>
                </a:solidFill>
              </a:rPr>
              <a:t>Social Choice</a:t>
            </a:r>
          </a:p>
          <a:p>
            <a:pPr algn="ctr"/>
            <a:endParaRPr lang="en-US" sz="3500" b="1" dirty="0" smtClean="0">
              <a:solidFill>
                <a:srgbClr val="0070C0"/>
              </a:solidFill>
            </a:endParaRPr>
          </a:p>
          <a:p>
            <a:pPr algn="ctr"/>
            <a:r>
              <a:rPr lang="en-US" sz="8400" b="1" dirty="0" smtClean="0">
                <a:solidFill>
                  <a:srgbClr val="2B0BB5"/>
                </a:solidFill>
              </a:rPr>
              <a:t>Rima E. Laibow, MD</a:t>
            </a:r>
            <a:endParaRPr lang="en-US" sz="8400" b="1" dirty="0">
              <a:solidFill>
                <a:srgbClr val="2B0BB5"/>
              </a:solidFill>
            </a:endParaRPr>
          </a:p>
          <a:p>
            <a:pPr algn="ctr"/>
            <a:r>
              <a:rPr lang="en-US" sz="8000" b="1" dirty="0" smtClean="0">
                <a:solidFill>
                  <a:schemeClr val="tx1"/>
                </a:solidFill>
              </a:rPr>
              <a:t>Presentation to the</a:t>
            </a:r>
          </a:p>
          <a:p>
            <a:pPr algn="ctr"/>
            <a:r>
              <a:rPr lang="en-US" sz="8000" b="1" dirty="0" smtClean="0">
                <a:solidFill>
                  <a:schemeClr val="tx1"/>
                </a:solidFill>
              </a:rPr>
              <a:t>Chilean Agricultural Commission</a:t>
            </a:r>
          </a:p>
          <a:p>
            <a:pPr algn="ctr"/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sz="6700" b="1" dirty="0" smtClean="0">
                <a:solidFill>
                  <a:srgbClr val="160AB6"/>
                </a:solidFill>
              </a:rPr>
              <a:t>Natural Solutions Foundation</a:t>
            </a:r>
            <a:br>
              <a:rPr lang="en-US" sz="6700" b="1" dirty="0" smtClean="0">
                <a:solidFill>
                  <a:srgbClr val="160AB6"/>
                </a:solidFill>
              </a:rPr>
            </a:br>
            <a:r>
              <a:rPr lang="en-US" sz="6700" b="1" dirty="0" smtClean="0">
                <a:solidFill>
                  <a:srgbClr val="160AB6"/>
                </a:solidFill>
              </a:rPr>
              <a:t>An Independent International NGO</a:t>
            </a:r>
            <a:endParaRPr lang="en-US" sz="6700" b="1" dirty="0">
              <a:solidFill>
                <a:srgbClr val="160AB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488864"/>
            <a:ext cx="2133600" cy="365125"/>
          </a:xfrm>
        </p:spPr>
        <p:txBody>
          <a:bodyPr>
            <a:normAutofit/>
          </a:bodyPr>
          <a:lstStyle/>
          <a:p>
            <a:fld id="{3FBDED6F-9ED7-4447-AAEC-F9E96D2A5F7D}" type="slidenum">
              <a:rPr lang="en-US" smtClean="0"/>
              <a:t>1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91" y="0"/>
            <a:ext cx="2168576" cy="3502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53C32-E2D0-46D1-989C-9850BDDF9816}" type="datetime4">
              <a:rPr lang="es-ES" smtClean="0"/>
              <a:t>09 de julio de 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56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" y="387351"/>
            <a:ext cx="9143959" cy="938213"/>
            <a:chOff x="281" y="273"/>
            <a:chExt cx="5479" cy="591"/>
          </a:xfrm>
        </p:grpSpPr>
        <p:sp>
          <p:nvSpPr>
            <p:cNvPr id="5128" name="Rectangle 10"/>
            <p:cNvSpPr>
              <a:spLocks noChangeArrowheads="1"/>
            </p:cNvSpPr>
            <p:nvPr/>
          </p:nvSpPr>
          <p:spPr bwMode="auto">
            <a:xfrm>
              <a:off x="480" y="288"/>
              <a:ext cx="5280" cy="48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AR">
                <a:solidFill>
                  <a:schemeClr val="bg2"/>
                </a:solidFill>
              </a:endParaRPr>
            </a:p>
          </p:txBody>
        </p:sp>
        <p:pic>
          <p:nvPicPr>
            <p:cNvPr id="512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" y="273"/>
              <a:ext cx="775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4" name="Text Box 12"/>
          <p:cNvSpPr txBox="1">
            <a:spLocks noChangeArrowheads="1"/>
          </p:cNvSpPr>
          <p:nvPr/>
        </p:nvSpPr>
        <p:spPr bwMode="auto">
          <a:xfrm>
            <a:off x="990600" y="419100"/>
            <a:ext cx="93186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  One </a:t>
            </a:r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Way  Street: UPOV ’78          ’91</a:t>
            </a:r>
          </a:p>
        </p:txBody>
      </p:sp>
      <p:sp>
        <p:nvSpPr>
          <p:cNvPr id="5125" name="Footer Placeholder 1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/>
              <a:t>Natural Solutions Foundation</a:t>
            </a:r>
          </a:p>
        </p:txBody>
      </p:sp>
      <p:sp>
        <p:nvSpPr>
          <p:cNvPr id="5126" name="Slide Number Placeholder 2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00F5C52-DEA0-479B-A5EA-44760A9039A5}" type="slidenum">
              <a:rPr lang="en-US" smtClean="0"/>
              <a:pPr eaLnBrk="1" hangingPunct="1">
                <a:defRPr/>
              </a:pPr>
              <a:t>10</a:t>
            </a:fld>
            <a:endParaRPr lang="en-US" dirty="0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" y="0"/>
            <a:ext cx="1272091" cy="205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201071" y="2079966"/>
            <a:ext cx="882337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754380" indent="-685800">
              <a:buFont typeface="Arial" pitchFamily="34" charset="0"/>
              <a:buChar char="•"/>
            </a:pPr>
            <a:r>
              <a:rPr lang="en-US" sz="4800" dirty="0" smtClean="0">
                <a:latin typeface="+mj-lt"/>
              </a:rPr>
              <a:t>Breeders </a:t>
            </a:r>
            <a:r>
              <a:rPr lang="en-US" sz="4800" b="1" dirty="0" smtClean="0">
                <a:latin typeface="+mj-lt"/>
              </a:rPr>
              <a:t>may develop, market, sell commercial seed rights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3657600" y="4191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5 CuadroTexto"/>
          <p:cNvSpPr txBox="1"/>
          <p:nvPr/>
        </p:nvSpPr>
        <p:spPr>
          <a:xfrm>
            <a:off x="149043" y="3649626"/>
            <a:ext cx="89274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54380" indent="-685800">
              <a:buFont typeface="Arial" pitchFamily="34" charset="0"/>
              <a:buChar char="•"/>
            </a:pPr>
            <a:r>
              <a:rPr lang="en-US" sz="4800" b="1" dirty="0" smtClean="0"/>
              <a:t>Farmer’s right to purchase, use, propagate </a:t>
            </a:r>
            <a:r>
              <a:rPr lang="en-US" sz="4800" b="1" dirty="0"/>
              <a:t>(</a:t>
            </a:r>
            <a:r>
              <a:rPr lang="en-US" sz="4800" b="1" dirty="0" smtClean="0"/>
              <a:t>personal use) seeds is unrestricted </a:t>
            </a:r>
            <a:endParaRPr lang="en-US" sz="4800" b="1" dirty="0"/>
          </a:p>
          <a:p>
            <a:pPr marL="68580"/>
            <a:endParaRPr lang="en-US" sz="4800" b="1" dirty="0"/>
          </a:p>
        </p:txBody>
      </p:sp>
      <p:sp>
        <p:nvSpPr>
          <p:cNvPr id="11" name="10 Flecha derecha"/>
          <p:cNvSpPr/>
          <p:nvPr/>
        </p:nvSpPr>
        <p:spPr>
          <a:xfrm>
            <a:off x="3650203" y="1722668"/>
            <a:ext cx="978408" cy="484632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2 CuadroTexto"/>
          <p:cNvSpPr txBox="1"/>
          <p:nvPr/>
        </p:nvSpPr>
        <p:spPr>
          <a:xfrm>
            <a:off x="1273393" y="1447800"/>
            <a:ext cx="72610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UPOV </a:t>
            </a:r>
            <a:r>
              <a:rPr lang="en-US" sz="4400" b="1" dirty="0">
                <a:solidFill>
                  <a:srgbClr val="FF0000"/>
                </a:solidFill>
                <a:latin typeface="Garamond" pitchFamily="18" charset="0"/>
              </a:rPr>
              <a:t>’</a:t>
            </a:r>
            <a:r>
              <a:rPr lang="en-US" sz="4400" b="1" dirty="0" smtClean="0">
                <a:solidFill>
                  <a:srgbClr val="FF0000"/>
                </a:solidFill>
              </a:rPr>
              <a:t>78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7" name="16 Flecha derecha"/>
          <p:cNvSpPr/>
          <p:nvPr/>
        </p:nvSpPr>
        <p:spPr>
          <a:xfrm>
            <a:off x="7239000" y="549848"/>
            <a:ext cx="978408" cy="484632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99265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6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" y="387351"/>
            <a:ext cx="9143959" cy="938213"/>
            <a:chOff x="281" y="273"/>
            <a:chExt cx="5479" cy="591"/>
          </a:xfrm>
        </p:grpSpPr>
        <p:sp>
          <p:nvSpPr>
            <p:cNvPr id="5128" name="Rectangle 10"/>
            <p:cNvSpPr>
              <a:spLocks noChangeArrowheads="1"/>
            </p:cNvSpPr>
            <p:nvPr/>
          </p:nvSpPr>
          <p:spPr bwMode="auto">
            <a:xfrm>
              <a:off x="480" y="288"/>
              <a:ext cx="5280" cy="48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AR">
                <a:solidFill>
                  <a:schemeClr val="bg2"/>
                </a:solidFill>
              </a:endParaRPr>
            </a:p>
          </p:txBody>
        </p:sp>
        <p:pic>
          <p:nvPicPr>
            <p:cNvPr id="512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" y="273"/>
              <a:ext cx="775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4" name="Text Box 12"/>
          <p:cNvSpPr txBox="1">
            <a:spLocks noChangeArrowheads="1"/>
          </p:cNvSpPr>
          <p:nvPr/>
        </p:nvSpPr>
        <p:spPr bwMode="auto">
          <a:xfrm>
            <a:off x="990600" y="419100"/>
            <a:ext cx="9318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       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UPOV </a:t>
            </a:r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’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78 Protects Diversity</a:t>
            </a:r>
            <a:endParaRPr lang="en-US" sz="40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5125" name="Footer Placeholder 1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/>
              <a:t>Natural Solutions Foundation</a:t>
            </a:r>
          </a:p>
        </p:txBody>
      </p:sp>
      <p:sp>
        <p:nvSpPr>
          <p:cNvPr id="5126" name="Slide Number Placeholder 2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00F5C52-DEA0-479B-A5EA-44760A9039A5}" type="slidenum">
              <a:rPr lang="en-US" smtClean="0"/>
              <a:pPr eaLnBrk="1" hangingPunct="1">
                <a:defRPr/>
              </a:pPr>
              <a:t>11</a:t>
            </a:fld>
            <a:endParaRPr lang="en-US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" y="0"/>
            <a:ext cx="1272091" cy="205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52401" y="1676400"/>
            <a:ext cx="895951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68580" indent="0" algn="ctr">
              <a:buNone/>
            </a:pPr>
            <a:r>
              <a:rPr lang="en-US" sz="4800" b="1" dirty="0" smtClean="0">
                <a:solidFill>
                  <a:srgbClr val="FF0000"/>
                </a:solidFill>
                <a:latin typeface="+mj-lt"/>
              </a:rPr>
              <a:t>UPOV </a:t>
            </a:r>
            <a:r>
              <a:rPr lang="en-US" sz="4800" b="1" dirty="0">
                <a:solidFill>
                  <a:srgbClr val="FF0000"/>
                </a:solidFill>
                <a:latin typeface="Garamond" pitchFamily="18" charset="0"/>
              </a:rPr>
              <a:t>’</a:t>
            </a:r>
            <a:r>
              <a:rPr lang="en-US" sz="4800" b="1" dirty="0" smtClean="0">
                <a:solidFill>
                  <a:srgbClr val="FF0000"/>
                </a:solidFill>
                <a:latin typeface="+mj-lt"/>
              </a:rPr>
              <a:t>78 </a:t>
            </a:r>
          </a:p>
          <a:p>
            <a:pPr marL="68580" indent="0" algn="ctr">
              <a:buNone/>
            </a:pPr>
            <a:r>
              <a:rPr lang="en-US" sz="4800" b="1" dirty="0">
                <a:solidFill>
                  <a:srgbClr val="160AB6"/>
                </a:solidFill>
              </a:rPr>
              <a:t>Breeders rights are protected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3657600" y="4191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5 CuadroTexto"/>
          <p:cNvSpPr txBox="1"/>
          <p:nvPr/>
        </p:nvSpPr>
        <p:spPr>
          <a:xfrm>
            <a:off x="970548" y="3246980"/>
            <a:ext cx="81924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54380" indent="-685800">
              <a:buFont typeface="Arial" pitchFamily="34" charset="0"/>
              <a:buChar char="•"/>
            </a:pPr>
            <a:r>
              <a:rPr lang="en-US" sz="4800" b="1" dirty="0"/>
              <a:t>Develop seeds for commercial use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970548" y="4791164"/>
            <a:ext cx="7612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54380" indent="-685800">
              <a:buFont typeface="Arial" pitchFamily="34" charset="0"/>
              <a:buChar char="•"/>
            </a:pPr>
            <a:r>
              <a:rPr lang="en-US" sz="4800" b="1" dirty="0"/>
              <a:t>Patent new varieties</a:t>
            </a:r>
          </a:p>
        </p:txBody>
      </p:sp>
    </p:spTree>
    <p:extLst>
      <p:ext uri="{BB962C8B-B14F-4D97-AF65-F5344CB8AC3E}">
        <p14:creationId xmlns:p14="http://schemas.microsoft.com/office/powerpoint/2010/main" val="3719559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" y="387351"/>
            <a:ext cx="9143959" cy="938213"/>
            <a:chOff x="281" y="273"/>
            <a:chExt cx="5479" cy="591"/>
          </a:xfrm>
        </p:grpSpPr>
        <p:sp>
          <p:nvSpPr>
            <p:cNvPr id="5128" name="Rectangle 10"/>
            <p:cNvSpPr>
              <a:spLocks noChangeArrowheads="1"/>
            </p:cNvSpPr>
            <p:nvPr/>
          </p:nvSpPr>
          <p:spPr bwMode="auto">
            <a:xfrm>
              <a:off x="480" y="288"/>
              <a:ext cx="5280" cy="48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AR">
                <a:solidFill>
                  <a:schemeClr val="bg2"/>
                </a:solidFill>
              </a:endParaRPr>
            </a:p>
          </p:txBody>
        </p:sp>
        <p:pic>
          <p:nvPicPr>
            <p:cNvPr id="512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" y="273"/>
              <a:ext cx="775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4" name="Text Box 12"/>
          <p:cNvSpPr txBox="1">
            <a:spLocks noChangeArrowheads="1"/>
          </p:cNvSpPr>
          <p:nvPr/>
        </p:nvSpPr>
        <p:spPr bwMode="auto">
          <a:xfrm>
            <a:off x="990600" y="419100"/>
            <a:ext cx="9318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       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 UPOV </a:t>
            </a:r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’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78 Protects Diversity</a:t>
            </a:r>
            <a:endParaRPr lang="en-US" sz="40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5125" name="Footer Placeholder 1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/>
              <a:t>Natural Solutions Foundation</a:t>
            </a:r>
          </a:p>
        </p:txBody>
      </p:sp>
      <p:sp>
        <p:nvSpPr>
          <p:cNvPr id="5126" name="Slide Number Placeholder 2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00F5C52-DEA0-479B-A5EA-44760A9039A5}" type="slidenum">
              <a:rPr lang="en-US" smtClean="0"/>
              <a:pPr eaLnBrk="1" hangingPunct="1">
                <a:defRPr/>
              </a:pPr>
              <a:t>12</a:t>
            </a:fld>
            <a:endParaRPr lang="en-US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" y="0"/>
            <a:ext cx="1272091" cy="205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92760" y="1495926"/>
            <a:ext cx="899029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68580" indent="0" algn="ctr">
              <a:buNone/>
            </a:pPr>
            <a:r>
              <a:rPr lang="en-US" sz="4800" b="1" dirty="0" smtClean="0">
                <a:solidFill>
                  <a:srgbClr val="FF0000"/>
                </a:solidFill>
                <a:latin typeface="+mj-lt"/>
              </a:rPr>
              <a:t>UPOV </a:t>
            </a:r>
            <a:r>
              <a:rPr lang="en-US" sz="4800" b="1" dirty="0" smtClean="0">
                <a:solidFill>
                  <a:srgbClr val="FF0000"/>
                </a:solidFill>
                <a:latin typeface="Garamond" pitchFamily="18" charset="0"/>
              </a:rPr>
              <a:t>’</a:t>
            </a:r>
            <a:r>
              <a:rPr lang="en-US" sz="4800" b="1" dirty="0" smtClean="0">
                <a:solidFill>
                  <a:srgbClr val="FF0000"/>
                </a:solidFill>
                <a:latin typeface="+mj-lt"/>
              </a:rPr>
              <a:t>78 </a:t>
            </a:r>
          </a:p>
          <a:p>
            <a:pPr marL="68580" indent="0" algn="ctr">
              <a:buNone/>
            </a:pPr>
            <a:r>
              <a:rPr lang="en-US" sz="4800" b="1" dirty="0" smtClean="0">
                <a:solidFill>
                  <a:srgbClr val="160AB6"/>
                </a:solidFill>
                <a:latin typeface="+mj-lt"/>
              </a:rPr>
              <a:t>Farmers have permanent right to: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3657600" y="4191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5 CuadroTexto"/>
          <p:cNvSpPr txBox="1"/>
          <p:nvPr/>
        </p:nvSpPr>
        <p:spPr>
          <a:xfrm>
            <a:off x="990600" y="3322207"/>
            <a:ext cx="8192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54380" indent="-685800">
              <a:buFont typeface="Arial" pitchFamily="34" charset="0"/>
              <a:buChar char="•"/>
            </a:pPr>
            <a:r>
              <a:rPr lang="en-US" sz="4800" b="1" dirty="0"/>
              <a:t>S</a:t>
            </a:r>
            <a:r>
              <a:rPr lang="en-US" sz="4800" b="1" dirty="0" smtClean="0"/>
              <a:t>ave seeds for private use </a:t>
            </a:r>
            <a:endParaRPr lang="en-US" sz="48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931604" y="4515151"/>
            <a:ext cx="7612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54380" indent="-685800">
              <a:buFont typeface="Arial" pitchFamily="34" charset="0"/>
              <a:buChar char="•"/>
            </a:pPr>
            <a:r>
              <a:rPr lang="en-US" sz="4800" b="1" dirty="0" smtClean="0"/>
              <a:t>Improve seed 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28469265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" y="387351"/>
            <a:ext cx="9143959" cy="938213"/>
            <a:chOff x="281" y="273"/>
            <a:chExt cx="5479" cy="591"/>
          </a:xfrm>
        </p:grpSpPr>
        <p:sp>
          <p:nvSpPr>
            <p:cNvPr id="5128" name="Rectangle 10"/>
            <p:cNvSpPr>
              <a:spLocks noChangeArrowheads="1"/>
            </p:cNvSpPr>
            <p:nvPr/>
          </p:nvSpPr>
          <p:spPr bwMode="auto">
            <a:xfrm>
              <a:off x="480" y="288"/>
              <a:ext cx="5280" cy="48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AR">
                <a:solidFill>
                  <a:schemeClr val="bg2"/>
                </a:solidFill>
              </a:endParaRPr>
            </a:p>
          </p:txBody>
        </p:sp>
        <p:pic>
          <p:nvPicPr>
            <p:cNvPr id="512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" y="273"/>
              <a:ext cx="775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4" name="Text Box 12"/>
          <p:cNvSpPr txBox="1">
            <a:spLocks noChangeArrowheads="1"/>
          </p:cNvSpPr>
          <p:nvPr/>
        </p:nvSpPr>
        <p:spPr bwMode="auto">
          <a:xfrm>
            <a:off x="990600" y="419100"/>
            <a:ext cx="93186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       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UPOV </a:t>
            </a:r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’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91 Threatens Diversity</a:t>
            </a:r>
            <a:endParaRPr lang="en-US" sz="40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5125" name="Footer Placeholder 1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/>
              <a:t>Natural Solutions Foundation</a:t>
            </a:r>
          </a:p>
        </p:txBody>
      </p:sp>
      <p:sp>
        <p:nvSpPr>
          <p:cNvPr id="5126" name="Slide Number Placeholder 2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00F5C52-DEA0-479B-A5EA-44760A9039A5}" type="slidenum">
              <a:rPr lang="en-US" smtClean="0"/>
              <a:pPr eaLnBrk="1" hangingPunct="1">
                <a:defRPr/>
              </a:pPr>
              <a:t>13</a:t>
            </a:fld>
            <a:endParaRPr lang="en-US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" y="0"/>
            <a:ext cx="1272091" cy="205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84484" y="1676400"/>
            <a:ext cx="895951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68580" indent="0" algn="ctr">
              <a:buNone/>
            </a:pPr>
            <a:r>
              <a:rPr lang="en-US" sz="4800" b="1" dirty="0" smtClean="0">
                <a:solidFill>
                  <a:srgbClr val="FF0000"/>
                </a:solidFill>
                <a:latin typeface="+mj-lt"/>
              </a:rPr>
              <a:t>UPOV </a:t>
            </a:r>
            <a:r>
              <a:rPr lang="en-US" sz="4800" b="1" dirty="0">
                <a:solidFill>
                  <a:srgbClr val="FF0000"/>
                </a:solidFill>
                <a:latin typeface="Garamond" pitchFamily="18" charset="0"/>
              </a:rPr>
              <a:t>’</a:t>
            </a:r>
            <a:r>
              <a:rPr lang="en-US" sz="4800" b="1" dirty="0" smtClean="0">
                <a:solidFill>
                  <a:srgbClr val="FF0000"/>
                </a:solidFill>
                <a:latin typeface="+mj-lt"/>
              </a:rPr>
              <a:t>91 </a:t>
            </a:r>
          </a:p>
          <a:p>
            <a:pPr marL="68580" indent="0" algn="ctr">
              <a:buNone/>
            </a:pPr>
            <a:r>
              <a:rPr lang="en-US" sz="4800" b="1" dirty="0" smtClean="0">
                <a:solidFill>
                  <a:srgbClr val="160AB6"/>
                </a:solidFill>
                <a:latin typeface="+mj-lt"/>
              </a:rPr>
              <a:t>Without specific legal exemption,     farmers may not</a:t>
            </a:r>
            <a:r>
              <a:rPr lang="en-US" sz="4800" dirty="0" smtClean="0">
                <a:solidFill>
                  <a:srgbClr val="160AB6"/>
                </a:solidFill>
                <a:latin typeface="+mj-lt"/>
              </a:rPr>
              <a:t>: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3657600" y="4191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5 CuadroTexto"/>
          <p:cNvSpPr txBox="1"/>
          <p:nvPr/>
        </p:nvSpPr>
        <p:spPr>
          <a:xfrm>
            <a:off x="970548" y="3960167"/>
            <a:ext cx="8192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54380" indent="-685800">
              <a:buFont typeface="Arial" pitchFamily="34" charset="0"/>
              <a:buChar char="•"/>
            </a:pPr>
            <a:r>
              <a:rPr lang="en-US" sz="4800" b="1" dirty="0"/>
              <a:t>S</a:t>
            </a:r>
            <a:r>
              <a:rPr lang="en-US" sz="4800" b="1" dirty="0" smtClean="0"/>
              <a:t>ave seeds for private use </a:t>
            </a:r>
            <a:endParaRPr lang="en-US" sz="48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970548" y="4791164"/>
            <a:ext cx="7612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54380" indent="-685800">
              <a:buFont typeface="Arial" pitchFamily="34" charset="0"/>
              <a:buChar char="•"/>
            </a:pPr>
            <a:r>
              <a:rPr lang="en-US" sz="4800" b="1" dirty="0" smtClean="0"/>
              <a:t>Improve seed 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35879312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" y="387351"/>
            <a:ext cx="9143959" cy="938213"/>
            <a:chOff x="281" y="273"/>
            <a:chExt cx="5479" cy="591"/>
          </a:xfrm>
        </p:grpSpPr>
        <p:sp>
          <p:nvSpPr>
            <p:cNvPr id="5128" name="Rectangle 10"/>
            <p:cNvSpPr>
              <a:spLocks noChangeArrowheads="1"/>
            </p:cNvSpPr>
            <p:nvPr/>
          </p:nvSpPr>
          <p:spPr bwMode="auto">
            <a:xfrm>
              <a:off x="480" y="288"/>
              <a:ext cx="5280" cy="48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AR">
                <a:solidFill>
                  <a:schemeClr val="bg2"/>
                </a:solidFill>
              </a:endParaRPr>
            </a:p>
          </p:txBody>
        </p:sp>
        <p:pic>
          <p:nvPicPr>
            <p:cNvPr id="512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" y="273"/>
              <a:ext cx="775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4" name="Text Box 12"/>
          <p:cNvSpPr txBox="1">
            <a:spLocks noChangeArrowheads="1"/>
          </p:cNvSpPr>
          <p:nvPr/>
        </p:nvSpPr>
        <p:spPr bwMode="auto">
          <a:xfrm>
            <a:off x="990600" y="419100"/>
            <a:ext cx="93186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       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UPOV </a:t>
            </a:r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’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91 Threatens Diversity</a:t>
            </a:r>
            <a:endParaRPr lang="en-US" sz="40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5125" name="Footer Placeholder 1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/>
              <a:t>Natural Solutions Foundation</a:t>
            </a:r>
          </a:p>
        </p:txBody>
      </p:sp>
      <p:sp>
        <p:nvSpPr>
          <p:cNvPr id="5126" name="Slide Number Placeholder 2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00F5C52-DEA0-479B-A5EA-44760A9039A5}" type="slidenum">
              <a:rPr lang="en-US" smtClean="0"/>
              <a:pPr eaLnBrk="1" hangingPunct="1">
                <a:defRPr/>
              </a:pPr>
              <a:t>14</a:t>
            </a:fld>
            <a:endParaRPr lang="en-US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" y="0"/>
            <a:ext cx="1272091" cy="205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09586" y="1676400"/>
            <a:ext cx="911061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68580" indent="0" algn="ctr">
              <a:buNone/>
            </a:pPr>
            <a:r>
              <a:rPr lang="en-US" sz="4800" b="1" dirty="0" smtClean="0">
                <a:solidFill>
                  <a:srgbClr val="FF0000"/>
                </a:solidFill>
                <a:latin typeface="+mj-lt"/>
              </a:rPr>
              <a:t>UPOV </a:t>
            </a:r>
            <a:r>
              <a:rPr lang="en-US" sz="4800" b="1" dirty="0">
                <a:solidFill>
                  <a:srgbClr val="FF0000"/>
                </a:solidFill>
                <a:latin typeface="Garamond" pitchFamily="18" charset="0"/>
              </a:rPr>
              <a:t>’</a:t>
            </a:r>
            <a:r>
              <a:rPr lang="en-US" sz="4800" b="1" dirty="0" smtClean="0">
                <a:solidFill>
                  <a:srgbClr val="FF0000"/>
                </a:solidFill>
                <a:latin typeface="+mj-lt"/>
              </a:rPr>
              <a:t>91 </a:t>
            </a:r>
          </a:p>
          <a:p>
            <a:pPr marL="68580" indent="0" algn="ctr">
              <a:buNone/>
            </a:pPr>
            <a:r>
              <a:rPr lang="en-US" sz="4800" b="1" dirty="0" smtClean="0">
                <a:solidFill>
                  <a:srgbClr val="160AB6"/>
                </a:solidFill>
                <a:latin typeface="+mj-lt"/>
              </a:rPr>
              <a:t>Encourages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3657600" y="4191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5 CuadroTexto"/>
          <p:cNvSpPr txBox="1"/>
          <p:nvPr/>
        </p:nvSpPr>
        <p:spPr>
          <a:xfrm>
            <a:off x="990600" y="3200400"/>
            <a:ext cx="81924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54380" indent="-685800">
              <a:buFont typeface="Arial" pitchFamily="34" charset="0"/>
              <a:buChar char="•"/>
            </a:pPr>
            <a:r>
              <a:rPr lang="en-US" sz="4800" b="1" dirty="0" smtClean="0"/>
              <a:t>Legal assaults against farmers </a:t>
            </a:r>
            <a:r>
              <a:rPr lang="en-US" sz="4800" dirty="0" smtClean="0"/>
              <a:t>(per US experience)</a:t>
            </a:r>
            <a:endParaRPr lang="en-US" sz="4800" dirty="0"/>
          </a:p>
        </p:txBody>
      </p:sp>
      <p:sp>
        <p:nvSpPr>
          <p:cNvPr id="9" name="8 CuadroTexto"/>
          <p:cNvSpPr txBox="1"/>
          <p:nvPr/>
        </p:nvSpPr>
        <p:spPr>
          <a:xfrm>
            <a:off x="923583" y="4800600"/>
            <a:ext cx="7612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54380" indent="-685800">
              <a:buFont typeface="Arial" pitchFamily="34" charset="0"/>
              <a:buChar char="•"/>
            </a:pPr>
            <a:r>
              <a:rPr lang="en-US" sz="4800" b="1" dirty="0" smtClean="0"/>
              <a:t>Food insecurity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67192653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" y="387351"/>
            <a:ext cx="9143959" cy="938213"/>
            <a:chOff x="281" y="273"/>
            <a:chExt cx="5479" cy="591"/>
          </a:xfrm>
        </p:grpSpPr>
        <p:sp>
          <p:nvSpPr>
            <p:cNvPr id="5128" name="Rectangle 10"/>
            <p:cNvSpPr>
              <a:spLocks noChangeArrowheads="1"/>
            </p:cNvSpPr>
            <p:nvPr/>
          </p:nvSpPr>
          <p:spPr bwMode="auto">
            <a:xfrm>
              <a:off x="480" y="288"/>
              <a:ext cx="5280" cy="48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AR">
                <a:solidFill>
                  <a:schemeClr val="bg2"/>
                </a:solidFill>
              </a:endParaRPr>
            </a:p>
          </p:txBody>
        </p:sp>
        <p:pic>
          <p:nvPicPr>
            <p:cNvPr id="512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" y="273"/>
              <a:ext cx="775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4" name="Text Box 12"/>
          <p:cNvSpPr txBox="1">
            <a:spLocks noChangeArrowheads="1"/>
          </p:cNvSpPr>
          <p:nvPr/>
        </p:nvSpPr>
        <p:spPr bwMode="auto">
          <a:xfrm>
            <a:off x="990600" y="419100"/>
            <a:ext cx="93186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   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         UPOV </a:t>
            </a:r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’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78  vs. UPOV </a:t>
            </a:r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’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91</a:t>
            </a:r>
            <a:endParaRPr lang="en-US" sz="40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5125" name="Footer Placeholder 1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/>
              <a:t>Natural Solutions Foundation</a:t>
            </a:r>
          </a:p>
        </p:txBody>
      </p:sp>
      <p:sp>
        <p:nvSpPr>
          <p:cNvPr id="5126" name="Slide Number Placeholder 2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00F5C52-DEA0-479B-A5EA-44760A9039A5}" type="slidenum">
              <a:rPr lang="en-US" smtClean="0"/>
              <a:pPr eaLnBrk="1" hangingPunct="1">
                <a:defRPr/>
              </a:pPr>
              <a:t>15</a:t>
            </a:fld>
            <a:endParaRPr lang="en-US" dirty="0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" y="0"/>
            <a:ext cx="1272091" cy="205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657600" y="4191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438968"/>
              </p:ext>
            </p:extLst>
          </p:nvPr>
        </p:nvGraphicFramePr>
        <p:xfrm>
          <a:off x="1828800" y="2054392"/>
          <a:ext cx="6477000" cy="363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8500"/>
                <a:gridCol w="3238500"/>
              </a:tblGrid>
              <a:tr h="1816100"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sz="4000" dirty="0" smtClean="0"/>
                        <a:t>Protects </a:t>
                      </a:r>
                      <a:endParaRPr lang="en-US" sz="4000" dirty="0"/>
                    </a:p>
                  </a:txBody>
                  <a:tcP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 smtClean="0"/>
                    </a:p>
                    <a:p>
                      <a:pPr algn="ctr"/>
                      <a:r>
                        <a:rPr lang="en-US" sz="4000" dirty="0" smtClean="0"/>
                        <a:t>Protects</a:t>
                      </a:r>
                      <a:endParaRPr lang="en-US" sz="4000" dirty="0"/>
                    </a:p>
                  </a:txBody>
                  <a:tcPr>
                    <a:solidFill>
                      <a:srgbClr val="0066CC"/>
                    </a:solidFill>
                  </a:tcPr>
                </a:tc>
              </a:tr>
              <a:tr h="1816100">
                <a:tc>
                  <a:txBody>
                    <a:bodyPr/>
                    <a:lstStyle/>
                    <a:p>
                      <a:pPr algn="ctr"/>
                      <a:endParaRPr lang="en-US" sz="40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sz="4000" b="1" dirty="0" smtClean="0">
                          <a:solidFill>
                            <a:srgbClr val="FF0000"/>
                          </a:solidFill>
                        </a:rPr>
                        <a:t>Violates</a:t>
                      </a:r>
                      <a:endParaRPr lang="en-US" sz="4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sz="4000" b="1" smtClean="0">
                          <a:solidFill>
                            <a:schemeClr val="bg1"/>
                          </a:solidFill>
                        </a:rPr>
                        <a:t>Protects</a:t>
                      </a:r>
                      <a:endParaRPr lang="en-US" sz="4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21355" y="2687462"/>
            <a:ext cx="17511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/>
              <a:t>UPOV </a:t>
            </a:r>
            <a:r>
              <a:rPr lang="en-US" sz="3200" b="1" dirty="0" smtClean="0">
                <a:latin typeface="Garamond" pitchFamily="18" charset="0"/>
              </a:rPr>
              <a:t>’</a:t>
            </a:r>
            <a:r>
              <a:rPr lang="en-US" sz="3000" b="1" dirty="0" smtClean="0"/>
              <a:t>78</a:t>
            </a:r>
          </a:p>
          <a:p>
            <a:endParaRPr lang="en-US" dirty="0"/>
          </a:p>
        </p:txBody>
      </p:sp>
      <p:sp>
        <p:nvSpPr>
          <p:cNvPr id="17" name="16 CuadroTexto"/>
          <p:cNvSpPr txBox="1"/>
          <p:nvPr/>
        </p:nvSpPr>
        <p:spPr>
          <a:xfrm>
            <a:off x="21354" y="4424202"/>
            <a:ext cx="17511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/>
              <a:t>UPOV </a:t>
            </a:r>
            <a:r>
              <a:rPr lang="en-US" sz="3200" b="1" dirty="0">
                <a:latin typeface="Garamond" pitchFamily="18" charset="0"/>
              </a:rPr>
              <a:t>’</a:t>
            </a:r>
            <a:r>
              <a:rPr lang="en-US" sz="3000" b="1" dirty="0" smtClean="0"/>
              <a:t>91</a:t>
            </a:r>
          </a:p>
          <a:p>
            <a:endParaRPr lang="en-US" dirty="0"/>
          </a:p>
        </p:txBody>
      </p:sp>
      <p:sp>
        <p:nvSpPr>
          <p:cNvPr id="18" name="17 CuadroTexto"/>
          <p:cNvSpPr txBox="1"/>
          <p:nvPr/>
        </p:nvSpPr>
        <p:spPr>
          <a:xfrm>
            <a:off x="1866171" y="1270624"/>
            <a:ext cx="31630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Farmer’s Rights</a:t>
            </a:r>
          </a:p>
          <a:p>
            <a:endParaRPr lang="en-US" dirty="0"/>
          </a:p>
        </p:txBody>
      </p:sp>
      <p:sp>
        <p:nvSpPr>
          <p:cNvPr id="19" name="18 CuadroTexto"/>
          <p:cNvSpPr txBox="1"/>
          <p:nvPr/>
        </p:nvSpPr>
        <p:spPr>
          <a:xfrm>
            <a:off x="5029200" y="1254173"/>
            <a:ext cx="342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Breeder’s Rights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0087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9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" y="387351"/>
            <a:ext cx="9143959" cy="938213"/>
            <a:chOff x="281" y="273"/>
            <a:chExt cx="5479" cy="591"/>
          </a:xfrm>
        </p:grpSpPr>
        <p:sp>
          <p:nvSpPr>
            <p:cNvPr id="5128" name="Rectangle 10"/>
            <p:cNvSpPr>
              <a:spLocks noChangeArrowheads="1"/>
            </p:cNvSpPr>
            <p:nvPr/>
          </p:nvSpPr>
          <p:spPr bwMode="auto">
            <a:xfrm>
              <a:off x="480" y="288"/>
              <a:ext cx="5280" cy="48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AR">
                <a:solidFill>
                  <a:schemeClr val="bg2"/>
                </a:solidFill>
              </a:endParaRPr>
            </a:p>
          </p:txBody>
        </p:sp>
        <p:pic>
          <p:nvPicPr>
            <p:cNvPr id="512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" y="273"/>
              <a:ext cx="775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4" name="Text Box 12"/>
          <p:cNvSpPr txBox="1">
            <a:spLocks noChangeArrowheads="1"/>
          </p:cNvSpPr>
          <p:nvPr/>
        </p:nvSpPr>
        <p:spPr bwMode="auto">
          <a:xfrm>
            <a:off x="990600" y="419100"/>
            <a:ext cx="93186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   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UPOV ’91 Threatens Food Security</a:t>
            </a:r>
            <a:endParaRPr lang="en-US" sz="40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5125" name="Footer Placeholder 1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/>
              <a:t>Natural Solutions Foundation</a:t>
            </a:r>
          </a:p>
        </p:txBody>
      </p:sp>
      <p:sp>
        <p:nvSpPr>
          <p:cNvPr id="5126" name="Slide Number Placeholder 2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00F5C52-DEA0-479B-A5EA-44760A9039A5}" type="slidenum">
              <a:rPr lang="en-US" smtClean="0"/>
              <a:pPr eaLnBrk="1" hangingPunct="1">
                <a:defRPr/>
              </a:pPr>
              <a:t>16</a:t>
            </a:fld>
            <a:endParaRPr lang="en-US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" y="0"/>
            <a:ext cx="1272091" cy="205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465221" y="1659514"/>
            <a:ext cx="8811846" cy="446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68580" indent="0">
              <a:buNone/>
            </a:pPr>
            <a:r>
              <a:rPr lang="en-US" sz="4800" dirty="0" smtClean="0"/>
              <a:t> </a:t>
            </a:r>
            <a:r>
              <a:rPr lang="en-US" sz="4400" b="1" dirty="0" smtClean="0">
                <a:latin typeface="+mn-lt"/>
              </a:rPr>
              <a:t>“UPOV… [</a:t>
            </a:r>
            <a:r>
              <a:rPr lang="en-US" sz="4400" b="1" dirty="0">
                <a:latin typeface="+mn-lt"/>
              </a:rPr>
              <a:t>’91 </a:t>
            </a:r>
            <a:r>
              <a:rPr lang="en-US" sz="4400" b="1" dirty="0" smtClean="0">
                <a:latin typeface="+mn-lt"/>
              </a:rPr>
              <a:t>] is out </a:t>
            </a:r>
            <a:r>
              <a:rPr lang="en-US" sz="4400" b="1" dirty="0">
                <a:latin typeface="+mn-lt"/>
              </a:rPr>
              <a:t>of step with societal concerns about long-term food security, protection of biological diversity, and farmers’ </a:t>
            </a:r>
            <a:r>
              <a:rPr lang="en-US" sz="4400" b="1" dirty="0" smtClean="0">
                <a:latin typeface="+mn-lt"/>
              </a:rPr>
              <a:t>rights…” </a:t>
            </a:r>
            <a:endParaRPr lang="en-US" sz="4400" b="1" dirty="0">
              <a:latin typeface="+mn-lt"/>
            </a:endParaRPr>
          </a:p>
          <a:p>
            <a:pPr marL="68580" indent="0">
              <a:buNone/>
            </a:pPr>
            <a:endParaRPr lang="en-US" sz="60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311372" y="5011341"/>
            <a:ext cx="804984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" indent="0" algn="ctr">
              <a:buNone/>
            </a:pPr>
            <a:r>
              <a:rPr lang="en-US" sz="2400" dirty="0"/>
              <a:t>Food, Biological Diversity and Intellectual Property:</a:t>
            </a:r>
          </a:p>
          <a:p>
            <a:pPr marL="68580" indent="0" algn="ctr">
              <a:buNone/>
            </a:pPr>
            <a:r>
              <a:rPr lang="en-US" sz="2400" b="1" dirty="0"/>
              <a:t>The Role of the International Union for the Protection of New Varieties of Plants (UPOV) – 2011 Report of QUNO                   </a:t>
            </a:r>
            <a:r>
              <a:rPr lang="en-US" sz="2400" b="1" dirty="0" smtClean="0"/>
              <a:t>                                  </a:t>
            </a:r>
            <a:r>
              <a:rPr lang="en-US" sz="2400" dirty="0"/>
              <a:t>(Quaker UN Office)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30493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" y="387351"/>
            <a:ext cx="9143959" cy="938213"/>
            <a:chOff x="281" y="273"/>
            <a:chExt cx="5479" cy="591"/>
          </a:xfrm>
        </p:grpSpPr>
        <p:sp>
          <p:nvSpPr>
            <p:cNvPr id="5128" name="Rectangle 10"/>
            <p:cNvSpPr>
              <a:spLocks noChangeArrowheads="1"/>
            </p:cNvSpPr>
            <p:nvPr/>
          </p:nvSpPr>
          <p:spPr bwMode="auto">
            <a:xfrm>
              <a:off x="480" y="288"/>
              <a:ext cx="5280" cy="48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AR">
                <a:solidFill>
                  <a:schemeClr val="bg2"/>
                </a:solidFill>
              </a:endParaRPr>
            </a:p>
          </p:txBody>
        </p:sp>
        <p:pic>
          <p:nvPicPr>
            <p:cNvPr id="512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" y="273"/>
              <a:ext cx="775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4" name="Text Box 12"/>
          <p:cNvSpPr txBox="1">
            <a:spLocks noChangeArrowheads="1"/>
          </p:cNvSpPr>
          <p:nvPr/>
        </p:nvSpPr>
        <p:spPr bwMode="auto">
          <a:xfrm>
            <a:off x="990600" y="419100"/>
            <a:ext cx="9318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   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    Chile’s Critical Social Choice </a:t>
            </a:r>
            <a:endParaRPr lang="en-US" sz="40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5125" name="Footer Placeholder 1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/>
              <a:t>Natural Solutions Foundation</a:t>
            </a:r>
          </a:p>
        </p:txBody>
      </p:sp>
      <p:sp>
        <p:nvSpPr>
          <p:cNvPr id="5126" name="Slide Number Placeholder 2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00F5C52-DEA0-479B-A5EA-44760A9039A5}" type="slidenum">
              <a:rPr lang="en-US" smtClean="0"/>
              <a:pPr eaLnBrk="1" hangingPunct="1">
                <a:defRPr/>
              </a:pPr>
              <a:t>17</a:t>
            </a:fld>
            <a:endParaRPr lang="en-US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" y="0"/>
            <a:ext cx="1272091" cy="205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52401" y="1676400"/>
            <a:ext cx="895951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68580" indent="0" algn="ctr">
              <a:buNone/>
            </a:pPr>
            <a:r>
              <a:rPr lang="en-US" sz="4800" b="1" dirty="0" smtClean="0">
                <a:solidFill>
                  <a:srgbClr val="160AB6"/>
                </a:solidFill>
                <a:latin typeface="+mj-lt"/>
              </a:rPr>
              <a:t>     Protect Breeder’s Rights</a:t>
            </a:r>
          </a:p>
          <a:p>
            <a:pPr marL="68580" indent="0" algn="ctr">
              <a:buNone/>
            </a:pPr>
            <a:r>
              <a:rPr lang="en-US" sz="4800" dirty="0" smtClean="0">
                <a:solidFill>
                  <a:srgbClr val="160AB6"/>
                </a:solidFill>
                <a:latin typeface="+mj-lt"/>
              </a:rPr>
              <a:t>UPOV </a:t>
            </a:r>
            <a:r>
              <a:rPr lang="en-US" sz="4800" b="1" dirty="0">
                <a:solidFill>
                  <a:srgbClr val="160AB6"/>
                </a:solidFill>
                <a:latin typeface="Garamond" pitchFamily="18" charset="0"/>
              </a:rPr>
              <a:t>’</a:t>
            </a:r>
            <a:r>
              <a:rPr lang="en-US" sz="4800" dirty="0" smtClean="0">
                <a:solidFill>
                  <a:srgbClr val="160AB6"/>
                </a:solidFill>
                <a:latin typeface="+mj-lt"/>
              </a:rPr>
              <a:t>91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3657600" y="4191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8 CuadroTexto"/>
          <p:cNvSpPr txBox="1"/>
          <p:nvPr/>
        </p:nvSpPr>
        <p:spPr>
          <a:xfrm>
            <a:off x="1302" y="3962945"/>
            <a:ext cx="92332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"/>
            <a:r>
              <a:rPr lang="en-US" sz="4800" b="1" dirty="0">
                <a:solidFill>
                  <a:srgbClr val="2B0BB5"/>
                </a:solidFill>
                <a:latin typeface="+mj-lt"/>
              </a:rPr>
              <a:t>	</a:t>
            </a:r>
            <a:r>
              <a:rPr lang="en-US" sz="4800" b="1" dirty="0" smtClean="0">
                <a:solidFill>
                  <a:srgbClr val="2B0BB5"/>
                </a:solidFill>
                <a:latin typeface="+mj-lt"/>
              </a:rPr>
              <a:t>       Protect Farmer’s Rights    </a:t>
            </a:r>
            <a:r>
              <a:rPr lang="en-US" sz="4800" dirty="0">
                <a:solidFill>
                  <a:srgbClr val="2B0BB5"/>
                </a:solidFill>
                <a:latin typeface="+mj-lt"/>
              </a:rPr>
              <a:t> </a:t>
            </a:r>
            <a:r>
              <a:rPr lang="en-US" sz="4800" dirty="0" smtClean="0">
                <a:solidFill>
                  <a:srgbClr val="2B0BB5"/>
                </a:solidFill>
                <a:latin typeface="+mj-lt"/>
              </a:rPr>
              <a:t>         	                 UPOV </a:t>
            </a:r>
            <a:r>
              <a:rPr lang="en-US" sz="4800" b="1" dirty="0">
                <a:solidFill>
                  <a:srgbClr val="160AB6"/>
                </a:solidFill>
                <a:latin typeface="Garamond" pitchFamily="18" charset="0"/>
              </a:rPr>
              <a:t>’</a:t>
            </a:r>
            <a:r>
              <a:rPr lang="en-US" sz="4800" dirty="0" smtClean="0">
                <a:solidFill>
                  <a:srgbClr val="2B0BB5"/>
                </a:solidFill>
                <a:latin typeface="+mj-lt"/>
              </a:rPr>
              <a:t>78</a:t>
            </a:r>
            <a:endParaRPr lang="en-US" sz="4800" dirty="0">
              <a:solidFill>
                <a:srgbClr val="2B0BB5"/>
              </a:solidFill>
              <a:latin typeface="+mj-lt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194700" y="3260614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OR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95987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9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" y="387351"/>
            <a:ext cx="9143959" cy="938213"/>
            <a:chOff x="281" y="273"/>
            <a:chExt cx="5479" cy="591"/>
          </a:xfrm>
        </p:grpSpPr>
        <p:sp>
          <p:nvSpPr>
            <p:cNvPr id="5128" name="Rectangle 10"/>
            <p:cNvSpPr>
              <a:spLocks noChangeArrowheads="1"/>
            </p:cNvSpPr>
            <p:nvPr/>
          </p:nvSpPr>
          <p:spPr bwMode="auto">
            <a:xfrm>
              <a:off x="480" y="288"/>
              <a:ext cx="5280" cy="48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AR">
                <a:solidFill>
                  <a:schemeClr val="bg2"/>
                </a:solidFill>
              </a:endParaRPr>
            </a:p>
          </p:txBody>
        </p:sp>
        <p:pic>
          <p:nvPicPr>
            <p:cNvPr id="512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" y="273"/>
              <a:ext cx="775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4" name="Text Box 12"/>
          <p:cNvSpPr txBox="1">
            <a:spLocks noChangeArrowheads="1"/>
          </p:cNvSpPr>
          <p:nvPr/>
        </p:nvSpPr>
        <p:spPr bwMode="auto">
          <a:xfrm>
            <a:off x="990600" y="419100"/>
            <a:ext cx="93186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   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    Natural Solutions Foundation</a:t>
            </a:r>
            <a:endParaRPr lang="en-US" sz="40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5125" name="Footer Placeholder 1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/>
              <a:t>Natural Solutions Foundation</a:t>
            </a:r>
          </a:p>
        </p:txBody>
      </p:sp>
      <p:sp>
        <p:nvSpPr>
          <p:cNvPr id="5126" name="Slide Number Placeholder 2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00F5C52-DEA0-479B-A5EA-44760A9039A5}" type="slidenum">
              <a:rPr lang="en-US" smtClean="0"/>
              <a:pPr eaLnBrk="1" hangingPunct="1">
                <a:defRPr/>
              </a:pPr>
              <a:t>18</a:t>
            </a:fld>
            <a:endParaRPr lang="en-US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" y="0"/>
            <a:ext cx="1272091" cy="205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302" y="1600200"/>
            <a:ext cx="8959516" cy="495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68580" indent="0" algn="ctr">
              <a:buNone/>
            </a:pPr>
            <a:r>
              <a:rPr lang="en-US" sz="4800" b="1" dirty="0" smtClean="0">
                <a:solidFill>
                  <a:srgbClr val="FF0000"/>
                </a:solidFill>
                <a:latin typeface="+mj-lt"/>
              </a:rPr>
              <a:t>   Natural Solutions Foundation Recommendations</a:t>
            </a:r>
          </a:p>
          <a:p>
            <a:pPr marL="342900" indent="-342900">
              <a:buAutoNum type="arabicPeriod"/>
            </a:pPr>
            <a:r>
              <a:rPr lang="en-US" sz="4400" dirty="0" smtClean="0">
                <a:latin typeface="+mn-lt"/>
              </a:rPr>
              <a:t> </a:t>
            </a:r>
            <a:r>
              <a:rPr lang="en-US" sz="4400" b="1" dirty="0" smtClean="0">
                <a:latin typeface="+mn-lt"/>
              </a:rPr>
              <a:t>Continue UPOV ’78, reject UPOV 	</a:t>
            </a:r>
            <a:r>
              <a:rPr lang="en-US" sz="4400" b="1" dirty="0" smtClean="0"/>
              <a:t>’91</a:t>
            </a:r>
            <a:r>
              <a:rPr lang="en-US" sz="4400" b="1" dirty="0" smtClean="0">
                <a:latin typeface="+mn-lt"/>
              </a:rPr>
              <a:t> </a:t>
            </a:r>
            <a:r>
              <a:rPr lang="en-US" sz="4400" dirty="0" smtClean="0">
                <a:latin typeface="+mn-lt"/>
              </a:rPr>
              <a:t>as Norway has done</a:t>
            </a:r>
            <a:endParaRPr lang="en-US" sz="4400" dirty="0">
              <a:latin typeface="+mn-lt"/>
            </a:endParaRPr>
          </a:p>
          <a:p>
            <a:pPr marL="342900" indent="-342900">
              <a:buAutoNum type="arabicPeriod"/>
            </a:pPr>
            <a:r>
              <a:rPr lang="en-US" sz="4400" dirty="0" smtClean="0">
                <a:latin typeface="+mn-lt"/>
              </a:rPr>
              <a:t> </a:t>
            </a:r>
            <a:r>
              <a:rPr lang="en-US" sz="4400" b="1" dirty="0" smtClean="0">
                <a:latin typeface="+mn-lt"/>
              </a:rPr>
              <a:t>Protect Farmer’s Rights</a:t>
            </a:r>
            <a:endParaRPr lang="en-US" sz="4400" b="1" dirty="0">
              <a:latin typeface="+mn-lt"/>
            </a:endParaRPr>
          </a:p>
          <a:p>
            <a:pPr marL="342900" indent="-342900">
              <a:buAutoNum type="arabicPeriod"/>
            </a:pPr>
            <a:r>
              <a:rPr lang="en-US" sz="4400" dirty="0" smtClean="0">
                <a:latin typeface="+mn-lt"/>
              </a:rPr>
              <a:t> </a:t>
            </a:r>
            <a:r>
              <a:rPr lang="en-US" sz="4400" b="1" dirty="0" smtClean="0">
                <a:latin typeface="+mn-lt"/>
              </a:rPr>
              <a:t>Protect and encourage small scale, 	natural </a:t>
            </a:r>
            <a:r>
              <a:rPr lang="en-US" sz="4400" b="1" dirty="0">
                <a:latin typeface="+mn-lt"/>
              </a:rPr>
              <a:t>and organic </a:t>
            </a:r>
            <a:r>
              <a:rPr lang="en-US" sz="4400" b="1" dirty="0" smtClean="0">
                <a:latin typeface="+mn-lt"/>
              </a:rPr>
              <a:t>farming</a:t>
            </a:r>
            <a:endParaRPr lang="en-US" sz="4400" b="1" dirty="0">
              <a:latin typeface="+mn-lt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657600" y="4191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52820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" y="387351"/>
            <a:ext cx="9143959" cy="938213"/>
            <a:chOff x="281" y="273"/>
            <a:chExt cx="5479" cy="591"/>
          </a:xfrm>
        </p:grpSpPr>
        <p:sp>
          <p:nvSpPr>
            <p:cNvPr id="5128" name="Rectangle 10"/>
            <p:cNvSpPr>
              <a:spLocks noChangeArrowheads="1"/>
            </p:cNvSpPr>
            <p:nvPr/>
          </p:nvSpPr>
          <p:spPr bwMode="auto">
            <a:xfrm>
              <a:off x="480" y="288"/>
              <a:ext cx="5280" cy="48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AR">
                <a:solidFill>
                  <a:schemeClr val="bg2"/>
                </a:solidFill>
              </a:endParaRPr>
            </a:p>
          </p:txBody>
        </p:sp>
        <p:pic>
          <p:nvPicPr>
            <p:cNvPr id="512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" y="273"/>
              <a:ext cx="775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4" name="Text Box 12"/>
          <p:cNvSpPr txBox="1">
            <a:spLocks noChangeArrowheads="1"/>
          </p:cNvSpPr>
          <p:nvPr/>
        </p:nvSpPr>
        <p:spPr bwMode="auto">
          <a:xfrm>
            <a:off x="990600" y="419100"/>
            <a:ext cx="93186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   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    Natural Solutions Foundation</a:t>
            </a:r>
            <a:endParaRPr lang="en-US" sz="40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5125" name="Footer Placeholder 1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/>
              <a:t>Natural Solutions Foundation</a:t>
            </a:r>
          </a:p>
        </p:txBody>
      </p:sp>
      <p:sp>
        <p:nvSpPr>
          <p:cNvPr id="5126" name="Slide Number Placeholder 2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00F5C52-DEA0-479B-A5EA-44760A9039A5}" type="slidenum">
              <a:rPr lang="en-US" smtClean="0"/>
              <a:pPr eaLnBrk="1" hangingPunct="1">
                <a:defRPr/>
              </a:pPr>
              <a:t>19</a:t>
            </a:fld>
            <a:endParaRPr lang="en-US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" y="0"/>
            <a:ext cx="1272091" cy="205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84484" y="2054392"/>
            <a:ext cx="8959516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4400" dirty="0" smtClean="0">
                <a:latin typeface="+mn-lt"/>
              </a:rPr>
              <a:t>4. </a:t>
            </a:r>
            <a:r>
              <a:rPr lang="en-US" sz="4400" b="1" dirty="0" smtClean="0">
                <a:latin typeface="+mn-lt"/>
              </a:rPr>
              <a:t>Full examination by the following Agencies </a:t>
            </a:r>
            <a:r>
              <a:rPr lang="en-US" sz="4400" dirty="0" smtClean="0">
                <a:latin typeface="+mn-lt"/>
              </a:rPr>
              <a:t>before Law No. 19.342 is considered for adoption: </a:t>
            </a:r>
            <a:endParaRPr lang="en-US" sz="4400" dirty="0">
              <a:latin typeface="+mn-lt"/>
            </a:endParaRPr>
          </a:p>
          <a:p>
            <a:r>
              <a:rPr lang="en-US" sz="4400" b="1" dirty="0" smtClean="0">
                <a:latin typeface="+mn-lt"/>
              </a:rPr>
              <a:t>	</a:t>
            </a:r>
            <a:r>
              <a:rPr lang="en-US" sz="4000" b="1" dirty="0" smtClean="0">
                <a:latin typeface="+mn-lt"/>
              </a:rPr>
              <a:t>a. Environmental Commission</a:t>
            </a:r>
          </a:p>
          <a:p>
            <a:r>
              <a:rPr lang="en-US" sz="4000" b="1" dirty="0">
                <a:latin typeface="+mn-lt"/>
              </a:rPr>
              <a:t>	</a:t>
            </a:r>
            <a:r>
              <a:rPr lang="en-US" sz="4000" b="1" dirty="0" smtClean="0">
                <a:latin typeface="+mn-lt"/>
              </a:rPr>
              <a:t>b. Health Commission</a:t>
            </a:r>
          </a:p>
          <a:p>
            <a:r>
              <a:rPr lang="en-US" sz="4000" b="1" dirty="0">
                <a:latin typeface="+mn-lt"/>
              </a:rPr>
              <a:t>	</a:t>
            </a:r>
            <a:r>
              <a:rPr lang="en-US" sz="4000" b="1" dirty="0" smtClean="0">
                <a:latin typeface="+mn-lt"/>
              </a:rPr>
              <a:t>c. Human Rights Commission</a:t>
            </a:r>
            <a:endParaRPr lang="en-US" sz="4000" b="1" dirty="0">
              <a:latin typeface="+mn-lt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657600" y="4191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2 CuadroTexto"/>
          <p:cNvSpPr txBox="1"/>
          <p:nvPr/>
        </p:nvSpPr>
        <p:spPr>
          <a:xfrm>
            <a:off x="1977189" y="1217280"/>
            <a:ext cx="609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   Recommendations</a:t>
            </a:r>
            <a:endParaRPr lang="en-US" sz="4800" b="1" dirty="0">
              <a:solidFill>
                <a:srgbClr val="FF0000"/>
              </a:solidFill>
            </a:endParaRPr>
          </a:p>
          <a:p>
            <a:r>
              <a:rPr lang="en-US" dirty="0" smtClean="0"/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5293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" y="387351"/>
            <a:ext cx="9143959" cy="938213"/>
            <a:chOff x="281" y="273"/>
            <a:chExt cx="5479" cy="591"/>
          </a:xfrm>
        </p:grpSpPr>
        <p:sp>
          <p:nvSpPr>
            <p:cNvPr id="5128" name="Rectangle 10"/>
            <p:cNvSpPr>
              <a:spLocks noChangeArrowheads="1"/>
            </p:cNvSpPr>
            <p:nvPr/>
          </p:nvSpPr>
          <p:spPr bwMode="auto">
            <a:xfrm>
              <a:off x="480" y="288"/>
              <a:ext cx="5280" cy="48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AR">
                <a:solidFill>
                  <a:schemeClr val="bg2"/>
                </a:solidFill>
              </a:endParaRPr>
            </a:p>
          </p:txBody>
        </p:sp>
        <p:pic>
          <p:nvPicPr>
            <p:cNvPr id="512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" y="273"/>
              <a:ext cx="775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5" name="Footer Placeholder 1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/>
              <a:t>Natural Solutions Foundation</a:t>
            </a:r>
          </a:p>
        </p:txBody>
      </p:sp>
      <p:sp>
        <p:nvSpPr>
          <p:cNvPr id="5126" name="Slide Number Placeholder 2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00F5C52-DEA0-479B-A5EA-44760A9039A5}" type="slidenum">
              <a:rPr lang="en-US" smtClean="0"/>
              <a:pPr eaLnBrk="1" hangingPunct="1">
                <a:defRPr/>
              </a:pPr>
              <a:t>2</a:t>
            </a:fld>
            <a:endParaRPr lang="en-US" smtClean="0"/>
          </a:p>
        </p:txBody>
      </p:sp>
      <p:sp>
        <p:nvSpPr>
          <p:cNvPr id="5124" name="Text Box 12"/>
          <p:cNvSpPr txBox="1">
            <a:spLocks noChangeArrowheads="1"/>
          </p:cNvSpPr>
          <p:nvPr/>
        </p:nvSpPr>
        <p:spPr bwMode="auto">
          <a:xfrm>
            <a:off x="990600" y="419100"/>
            <a:ext cx="9318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       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 Farmers Protect Biodiversity</a:t>
            </a:r>
            <a:endParaRPr lang="en-US" sz="40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" y="0"/>
            <a:ext cx="1272091" cy="205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16568" y="4819158"/>
            <a:ext cx="888331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" indent="0" algn="ctr">
              <a:buNone/>
            </a:pPr>
            <a:r>
              <a:rPr lang="en-US" sz="2400" dirty="0"/>
              <a:t>Food, Biological Diversity and Intellectual Property:</a:t>
            </a:r>
          </a:p>
          <a:p>
            <a:pPr marL="68580" indent="0" algn="ctr">
              <a:buNone/>
            </a:pPr>
            <a:r>
              <a:rPr lang="en-US" sz="2400" b="1" dirty="0" smtClean="0"/>
              <a:t>The </a:t>
            </a:r>
            <a:r>
              <a:rPr lang="en-US" sz="2400" b="1" dirty="0"/>
              <a:t>Role of the International Union for the Protection of New Varieties of Plants (UPOV) – 2011 Report of </a:t>
            </a:r>
            <a:r>
              <a:rPr lang="en-US" sz="2400" b="1" dirty="0" smtClean="0"/>
              <a:t>QUNO                     </a:t>
            </a:r>
            <a:r>
              <a:rPr lang="en-US" sz="2400" dirty="0" smtClean="0"/>
              <a:t>(</a:t>
            </a:r>
            <a:r>
              <a:rPr lang="en-US" sz="2400" dirty="0"/>
              <a:t>Quaker UN Office)</a:t>
            </a:r>
          </a:p>
          <a:p>
            <a:endParaRPr lang="en-US" dirty="0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958515" y="2098508"/>
            <a:ext cx="81534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68580" indent="0">
              <a:buNone/>
            </a:pPr>
            <a:r>
              <a:rPr lang="en-US" sz="4800" dirty="0" smtClean="0">
                <a:latin typeface="+mj-lt"/>
              </a:rPr>
              <a:t>“Biological </a:t>
            </a:r>
            <a:r>
              <a:rPr lang="en-US" sz="4800" dirty="0">
                <a:latin typeface="+mj-lt"/>
              </a:rPr>
              <a:t>diversity is </a:t>
            </a:r>
            <a:r>
              <a:rPr lang="en-US" sz="4800" dirty="0" smtClean="0">
                <a:latin typeface="+mj-lt"/>
              </a:rPr>
              <a:t>essential and … of </a:t>
            </a:r>
            <a:r>
              <a:rPr lang="en-US" sz="4800" dirty="0">
                <a:latin typeface="+mj-lt"/>
              </a:rPr>
              <a:t>central importance for food security.”</a:t>
            </a:r>
          </a:p>
        </p:txBody>
      </p:sp>
    </p:spTree>
    <p:extLst>
      <p:ext uri="{BB962C8B-B14F-4D97-AF65-F5344CB8AC3E}">
        <p14:creationId xmlns:p14="http://schemas.microsoft.com/office/powerpoint/2010/main" val="374067173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8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8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173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" y="387351"/>
            <a:ext cx="9143959" cy="938213"/>
            <a:chOff x="281" y="273"/>
            <a:chExt cx="5479" cy="591"/>
          </a:xfrm>
        </p:grpSpPr>
        <p:sp>
          <p:nvSpPr>
            <p:cNvPr id="5128" name="Rectangle 10"/>
            <p:cNvSpPr>
              <a:spLocks noChangeArrowheads="1"/>
            </p:cNvSpPr>
            <p:nvPr/>
          </p:nvSpPr>
          <p:spPr bwMode="auto">
            <a:xfrm>
              <a:off x="480" y="288"/>
              <a:ext cx="5280" cy="48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AR">
                <a:solidFill>
                  <a:schemeClr val="bg2"/>
                </a:solidFill>
              </a:endParaRPr>
            </a:p>
          </p:txBody>
        </p:sp>
        <p:pic>
          <p:nvPicPr>
            <p:cNvPr id="512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" y="273"/>
              <a:ext cx="775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4" name="Text Box 12"/>
          <p:cNvSpPr txBox="1">
            <a:spLocks noChangeArrowheads="1"/>
          </p:cNvSpPr>
          <p:nvPr/>
        </p:nvSpPr>
        <p:spPr bwMode="auto">
          <a:xfrm>
            <a:off x="990600" y="419100"/>
            <a:ext cx="93186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   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    Natural Solutions Foundation</a:t>
            </a:r>
            <a:endParaRPr lang="en-US" sz="40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5125" name="Footer Placeholder 1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/>
              <a:t>Natural Solutions Foundation</a:t>
            </a:r>
          </a:p>
        </p:txBody>
      </p:sp>
      <p:sp>
        <p:nvSpPr>
          <p:cNvPr id="5126" name="Slide Number Placeholder 2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00F5C52-DEA0-479B-A5EA-44760A9039A5}" type="slidenum">
              <a:rPr lang="en-US" smtClean="0"/>
              <a:pPr eaLnBrk="1" hangingPunct="1">
                <a:defRPr/>
              </a:pPr>
              <a:t>20</a:t>
            </a:fld>
            <a:endParaRPr lang="en-US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" y="0"/>
            <a:ext cx="1272091" cy="205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292296" y="2209800"/>
            <a:ext cx="8959516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3600" b="1" dirty="0" smtClean="0">
                <a:solidFill>
                  <a:srgbClr val="160AB6"/>
                </a:solidFill>
                <a:latin typeface="+mn-lt"/>
              </a:rPr>
              <a:t>“UPOV ’91 establishes corporate control and genetic uniformity, not natural diversity, promoting irreversible genetic erosion and contamination, concentration of economic power …</a:t>
            </a:r>
            <a:endParaRPr lang="en-US" sz="3600" dirty="0">
              <a:latin typeface="+mn-lt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657600" y="4191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5219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00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" y="387351"/>
            <a:ext cx="9143959" cy="938213"/>
            <a:chOff x="281" y="273"/>
            <a:chExt cx="5479" cy="591"/>
          </a:xfrm>
        </p:grpSpPr>
        <p:sp>
          <p:nvSpPr>
            <p:cNvPr id="5128" name="Rectangle 10"/>
            <p:cNvSpPr>
              <a:spLocks noChangeArrowheads="1"/>
            </p:cNvSpPr>
            <p:nvPr/>
          </p:nvSpPr>
          <p:spPr bwMode="auto">
            <a:xfrm>
              <a:off x="480" y="288"/>
              <a:ext cx="5280" cy="48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AR">
                <a:solidFill>
                  <a:schemeClr val="bg2"/>
                </a:solidFill>
              </a:endParaRPr>
            </a:p>
          </p:txBody>
        </p:sp>
        <p:pic>
          <p:nvPicPr>
            <p:cNvPr id="512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" y="273"/>
              <a:ext cx="775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4" name="Text Box 12"/>
          <p:cNvSpPr txBox="1">
            <a:spLocks noChangeArrowheads="1"/>
          </p:cNvSpPr>
          <p:nvPr/>
        </p:nvSpPr>
        <p:spPr bwMode="auto">
          <a:xfrm>
            <a:off x="990600" y="419100"/>
            <a:ext cx="93186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   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    Natural Solutions Foundation</a:t>
            </a:r>
            <a:endParaRPr lang="en-US" sz="40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5125" name="Footer Placeholder 1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/>
              <a:t>Natural Solutions Foundation</a:t>
            </a:r>
          </a:p>
        </p:txBody>
      </p:sp>
      <p:sp>
        <p:nvSpPr>
          <p:cNvPr id="5126" name="Slide Number Placeholder 2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00F5C52-DEA0-479B-A5EA-44760A9039A5}" type="slidenum">
              <a:rPr lang="en-US" smtClean="0"/>
              <a:pPr eaLnBrk="1" hangingPunct="1">
                <a:defRPr/>
              </a:pPr>
              <a:t>21</a:t>
            </a:fld>
            <a:endParaRPr lang="en-US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" y="0"/>
            <a:ext cx="1272091" cy="205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41670" y="2210574"/>
            <a:ext cx="8982277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3600" b="1" dirty="0" smtClean="0">
                <a:solidFill>
                  <a:srgbClr val="160AB6"/>
                </a:solidFill>
                <a:latin typeface="+mn-lt"/>
              </a:rPr>
              <a:t>… and </a:t>
            </a:r>
            <a:r>
              <a:rPr lang="en-US" sz="3600" b="1" dirty="0">
                <a:solidFill>
                  <a:srgbClr val="160AB6"/>
                </a:solidFill>
                <a:latin typeface="+mn-lt"/>
              </a:rPr>
              <a:t>continuing violations of human rights </a:t>
            </a:r>
            <a:r>
              <a:rPr lang="en-US" sz="3600" b="1" dirty="0" smtClean="0">
                <a:solidFill>
                  <a:srgbClr val="160AB6"/>
                </a:solidFill>
                <a:latin typeface="+mn-lt"/>
              </a:rPr>
              <a:t>at </a:t>
            </a:r>
            <a:r>
              <a:rPr lang="en-US" sz="3600" b="1" dirty="0">
                <a:solidFill>
                  <a:srgbClr val="160AB6"/>
                </a:solidFill>
                <a:latin typeface="+mn-lt"/>
              </a:rPr>
              <a:t>the expense of </a:t>
            </a:r>
            <a:r>
              <a:rPr lang="en-US" sz="3600" b="1" dirty="0" smtClean="0">
                <a:solidFill>
                  <a:srgbClr val="160AB6"/>
                </a:solidFill>
                <a:latin typeface="+mn-lt"/>
              </a:rPr>
              <a:t>Chile’s farmers</a:t>
            </a:r>
            <a:r>
              <a:rPr lang="en-US" sz="3600" b="1" dirty="0">
                <a:solidFill>
                  <a:srgbClr val="160AB6"/>
                </a:solidFill>
                <a:latin typeface="+mn-lt"/>
              </a:rPr>
              <a:t>, food </a:t>
            </a:r>
            <a:r>
              <a:rPr lang="en-US" sz="3600" b="1" dirty="0" smtClean="0">
                <a:solidFill>
                  <a:srgbClr val="160AB6"/>
                </a:solidFill>
                <a:latin typeface="+mn-lt"/>
              </a:rPr>
              <a:t>and security. Rejecting UPOV </a:t>
            </a:r>
            <a:r>
              <a:rPr lang="en-US" sz="3600" b="1" dirty="0">
                <a:solidFill>
                  <a:srgbClr val="160AB6"/>
                </a:solidFill>
                <a:latin typeface="+mn-lt"/>
              </a:rPr>
              <a:t>’</a:t>
            </a:r>
            <a:r>
              <a:rPr lang="en-US" sz="3600" b="1" dirty="0" smtClean="0">
                <a:solidFill>
                  <a:srgbClr val="160AB6"/>
                </a:solidFill>
                <a:latin typeface="+mn-lt"/>
              </a:rPr>
              <a:t>91 and maintaining UPOV </a:t>
            </a:r>
            <a:r>
              <a:rPr lang="en-US" sz="3600" b="1" dirty="0">
                <a:solidFill>
                  <a:srgbClr val="160AB6"/>
                </a:solidFill>
                <a:latin typeface="+mn-lt"/>
              </a:rPr>
              <a:t>’</a:t>
            </a:r>
            <a:r>
              <a:rPr lang="en-US" sz="3600" b="1" dirty="0" smtClean="0">
                <a:solidFill>
                  <a:srgbClr val="160AB6"/>
                </a:solidFill>
                <a:latin typeface="+mn-lt"/>
              </a:rPr>
              <a:t>78 offers </a:t>
            </a:r>
            <a:r>
              <a:rPr lang="en-US" sz="3600" b="1" dirty="0">
                <a:solidFill>
                  <a:srgbClr val="160AB6"/>
                </a:solidFill>
                <a:latin typeface="+mn-lt"/>
              </a:rPr>
              <a:t>Chile </a:t>
            </a:r>
            <a:r>
              <a:rPr lang="en-US" sz="3600" b="1" dirty="0" smtClean="0">
                <a:solidFill>
                  <a:srgbClr val="160AB6"/>
                </a:solidFill>
                <a:latin typeface="+mn-lt"/>
              </a:rPr>
              <a:t>the </a:t>
            </a:r>
            <a:r>
              <a:rPr lang="en-US" sz="3600" b="1" dirty="0">
                <a:solidFill>
                  <a:srgbClr val="160AB6"/>
                </a:solidFill>
                <a:latin typeface="+mn-lt"/>
              </a:rPr>
              <a:t>only </a:t>
            </a:r>
            <a:r>
              <a:rPr lang="en-US" sz="3600" b="1" dirty="0" smtClean="0">
                <a:solidFill>
                  <a:srgbClr val="160AB6"/>
                </a:solidFill>
                <a:latin typeface="+mn-lt"/>
              </a:rPr>
              <a:t>logical option to protect her future.”</a:t>
            </a:r>
            <a:r>
              <a:rPr lang="en-US" sz="3600" dirty="0" smtClean="0">
                <a:solidFill>
                  <a:srgbClr val="160AB6"/>
                </a:solidFill>
                <a:latin typeface="+mn-lt"/>
              </a:rPr>
              <a:t> </a:t>
            </a:r>
            <a:endParaRPr lang="en-US" sz="3600" dirty="0">
              <a:solidFill>
                <a:srgbClr val="160AB6"/>
              </a:solidFill>
              <a:latin typeface="+mn-lt"/>
            </a:endParaRPr>
          </a:p>
          <a:p>
            <a:pPr algn="r"/>
            <a:r>
              <a:rPr lang="en-US" sz="4400" b="1" dirty="0">
                <a:solidFill>
                  <a:srgbClr val="2B0BB5"/>
                </a:solidFill>
                <a:latin typeface="Mistral" pitchFamily="66" charset="0"/>
              </a:rPr>
              <a:t>Rima E. Laibow, MD</a:t>
            </a:r>
          </a:p>
          <a:p>
            <a:endParaRPr lang="en-US" sz="4000" dirty="0"/>
          </a:p>
        </p:txBody>
      </p:sp>
      <p:sp>
        <p:nvSpPr>
          <p:cNvPr id="4" name="3 CuadroTexto"/>
          <p:cNvSpPr txBox="1"/>
          <p:nvPr/>
        </p:nvSpPr>
        <p:spPr>
          <a:xfrm>
            <a:off x="3657600" y="4191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33118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1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1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1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" y="387351"/>
            <a:ext cx="9143959" cy="938213"/>
            <a:chOff x="281" y="273"/>
            <a:chExt cx="5479" cy="591"/>
          </a:xfrm>
        </p:grpSpPr>
        <p:sp>
          <p:nvSpPr>
            <p:cNvPr id="5128" name="Rectangle 10"/>
            <p:cNvSpPr>
              <a:spLocks noChangeArrowheads="1"/>
            </p:cNvSpPr>
            <p:nvPr/>
          </p:nvSpPr>
          <p:spPr bwMode="auto">
            <a:xfrm>
              <a:off x="480" y="288"/>
              <a:ext cx="5280" cy="48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AR">
                <a:solidFill>
                  <a:schemeClr val="bg2"/>
                </a:solidFill>
              </a:endParaRPr>
            </a:p>
          </p:txBody>
        </p:sp>
        <p:pic>
          <p:nvPicPr>
            <p:cNvPr id="512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" y="273"/>
              <a:ext cx="775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4" name="Text Box 12"/>
          <p:cNvSpPr txBox="1">
            <a:spLocks noChangeArrowheads="1"/>
          </p:cNvSpPr>
          <p:nvPr/>
        </p:nvSpPr>
        <p:spPr bwMode="auto">
          <a:xfrm>
            <a:off x="990600" y="419100"/>
            <a:ext cx="93186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   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    Thank You For Your Attention</a:t>
            </a:r>
            <a:endParaRPr lang="en-US" sz="40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5125" name="Footer Placeholder 1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/>
              <a:t>Natural Solutions Foundation</a:t>
            </a:r>
          </a:p>
        </p:txBody>
      </p:sp>
      <p:sp>
        <p:nvSpPr>
          <p:cNvPr id="5126" name="Slide Number Placeholder 2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00F5C52-DEA0-479B-A5EA-44760A9039A5}" type="slidenum">
              <a:rPr lang="en-US" smtClean="0"/>
              <a:pPr eaLnBrk="1" hangingPunct="1">
                <a:defRPr/>
              </a:pPr>
              <a:t>22</a:t>
            </a:fld>
            <a:endParaRPr lang="en-US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" y="0"/>
            <a:ext cx="1272091" cy="205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76200" y="3834063"/>
            <a:ext cx="8959516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4000" b="1" dirty="0" smtClean="0">
                <a:solidFill>
                  <a:srgbClr val="160AB6"/>
                </a:solidFill>
                <a:latin typeface="+mn-lt"/>
              </a:rPr>
              <a:t>Rima E. Laibow, MD</a:t>
            </a:r>
          </a:p>
          <a:p>
            <a:pPr algn="ctr"/>
            <a:r>
              <a:rPr lang="en-US" sz="3200" b="1" dirty="0" smtClean="0">
                <a:solidFill>
                  <a:srgbClr val="160AB6"/>
                </a:solidFill>
                <a:latin typeface="+mn-lt"/>
              </a:rPr>
              <a:t>Medical Director</a:t>
            </a:r>
          </a:p>
          <a:p>
            <a:pPr algn="ctr"/>
            <a:r>
              <a:rPr lang="en-US" sz="3200" b="1" dirty="0">
                <a:solidFill>
                  <a:srgbClr val="160AB6"/>
                </a:solidFill>
                <a:latin typeface="+mn-lt"/>
              </a:rPr>
              <a:t>Natural Solutions </a:t>
            </a:r>
            <a:r>
              <a:rPr lang="en-US" sz="3200" b="1" dirty="0" smtClean="0">
                <a:solidFill>
                  <a:srgbClr val="160AB6"/>
                </a:solidFill>
                <a:latin typeface="+mn-lt"/>
              </a:rPr>
              <a:t>Foundation</a:t>
            </a:r>
          </a:p>
          <a:p>
            <a:pPr algn="ctr"/>
            <a:r>
              <a:rPr lang="en-US" sz="2000" b="1" dirty="0" smtClean="0">
                <a:solidFill>
                  <a:srgbClr val="160AB6"/>
                </a:solidFill>
                <a:latin typeface="+mn-lt"/>
                <a:hlinkClick r:id="rId5"/>
              </a:rPr>
              <a:t>DrRima@GlobalHealthFreedom.org</a:t>
            </a:r>
            <a:r>
              <a:rPr lang="en-US" sz="2000" b="1" dirty="0" smtClean="0">
                <a:solidFill>
                  <a:srgbClr val="160AB6"/>
                </a:solidFill>
                <a:latin typeface="+mn-lt"/>
              </a:rPr>
              <a:t> </a:t>
            </a:r>
          </a:p>
          <a:p>
            <a:pPr algn="ctr"/>
            <a:r>
              <a:rPr lang="en-US" sz="2000" b="1" dirty="0" smtClean="0">
                <a:solidFill>
                  <a:srgbClr val="160AB6"/>
                </a:solidFill>
                <a:latin typeface="+mn-lt"/>
              </a:rPr>
              <a:t>Natural Solutions Corporation Chile SPA</a:t>
            </a:r>
          </a:p>
          <a:p>
            <a:pPr algn="ctr"/>
            <a:r>
              <a:rPr lang="en-US" sz="2000" b="1" dirty="0" smtClean="0">
                <a:solidFill>
                  <a:srgbClr val="160AB6"/>
                </a:solidFill>
                <a:latin typeface="+mn-lt"/>
              </a:rPr>
              <a:t>+56 22 229-3317</a:t>
            </a:r>
            <a:endParaRPr lang="en-US" sz="2000" dirty="0">
              <a:solidFill>
                <a:srgbClr val="160AB6"/>
              </a:solidFill>
              <a:latin typeface="+mn-lt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657600" y="4191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319" y="1524000"/>
            <a:ext cx="4319515" cy="188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6729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" y="387351"/>
            <a:ext cx="9143959" cy="938213"/>
            <a:chOff x="281" y="273"/>
            <a:chExt cx="5479" cy="591"/>
          </a:xfrm>
        </p:grpSpPr>
        <p:sp>
          <p:nvSpPr>
            <p:cNvPr id="5128" name="Rectangle 10"/>
            <p:cNvSpPr>
              <a:spLocks noChangeArrowheads="1"/>
            </p:cNvSpPr>
            <p:nvPr/>
          </p:nvSpPr>
          <p:spPr bwMode="auto">
            <a:xfrm>
              <a:off x="480" y="288"/>
              <a:ext cx="5280" cy="48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AR">
                <a:solidFill>
                  <a:schemeClr val="bg2"/>
                </a:solidFill>
              </a:endParaRPr>
            </a:p>
          </p:txBody>
        </p:sp>
        <p:pic>
          <p:nvPicPr>
            <p:cNvPr id="512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" y="273"/>
              <a:ext cx="775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5" name="Footer Placeholder 1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/>
              <a:t>Natural Solutions Foundation</a:t>
            </a:r>
          </a:p>
        </p:txBody>
      </p:sp>
      <p:sp>
        <p:nvSpPr>
          <p:cNvPr id="5126" name="Slide Number Placeholder 2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00F5C52-DEA0-479B-A5EA-44760A9039A5}" type="slidenum">
              <a:rPr lang="en-US" smtClean="0"/>
              <a:pPr eaLnBrk="1" hangingPunct="1">
                <a:defRPr/>
              </a:pPr>
              <a:t>3</a:t>
            </a:fld>
            <a:endParaRPr lang="en-US" smtClean="0"/>
          </a:p>
        </p:txBody>
      </p:sp>
      <p:sp>
        <p:nvSpPr>
          <p:cNvPr id="5124" name="Text Box 12"/>
          <p:cNvSpPr txBox="1">
            <a:spLocks noChangeArrowheads="1"/>
          </p:cNvSpPr>
          <p:nvPr/>
        </p:nvSpPr>
        <p:spPr bwMode="auto">
          <a:xfrm>
            <a:off x="990600" y="419100"/>
            <a:ext cx="9318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       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  Future Impact Is Enormous</a:t>
            </a:r>
            <a:endParaRPr lang="en-US" sz="40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" y="0"/>
            <a:ext cx="1272091" cy="205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457200" y="1828800"/>
            <a:ext cx="826865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2B0BB5"/>
                </a:solidFill>
              </a:rPr>
              <a:t>   Law 19.342 Adopted UPOV ’78   	(1994) Benefits BOTH Plant Breeders and Farmers </a:t>
            </a:r>
          </a:p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BUT</a:t>
            </a:r>
          </a:p>
          <a:p>
            <a:pPr algn="ctr"/>
            <a:r>
              <a:rPr lang="en-US" sz="4400" b="1" dirty="0" smtClean="0"/>
              <a:t>Convenio UPOV ’91 </a:t>
            </a:r>
            <a:r>
              <a:rPr lang="en-US" sz="4400" b="1" dirty="0"/>
              <a:t>D</a:t>
            </a:r>
            <a:r>
              <a:rPr lang="en-US" sz="4400" b="1" dirty="0" smtClean="0"/>
              <a:t>amages Farmers, </a:t>
            </a:r>
            <a:r>
              <a:rPr lang="en-US" sz="4400" b="1" dirty="0"/>
              <a:t>Benefits ONLY Plant </a:t>
            </a:r>
            <a:r>
              <a:rPr lang="en-US" sz="4400" b="1" dirty="0" smtClean="0"/>
              <a:t>Breeders</a:t>
            </a:r>
          </a:p>
        </p:txBody>
      </p:sp>
    </p:spTree>
    <p:extLst>
      <p:ext uri="{BB962C8B-B14F-4D97-AF65-F5344CB8AC3E}">
        <p14:creationId xmlns:p14="http://schemas.microsoft.com/office/powerpoint/2010/main" val="90296139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" y="387351"/>
            <a:ext cx="9143959" cy="938213"/>
            <a:chOff x="281" y="273"/>
            <a:chExt cx="5479" cy="591"/>
          </a:xfrm>
        </p:grpSpPr>
        <p:sp>
          <p:nvSpPr>
            <p:cNvPr id="5128" name="Rectangle 10"/>
            <p:cNvSpPr>
              <a:spLocks noChangeArrowheads="1"/>
            </p:cNvSpPr>
            <p:nvPr/>
          </p:nvSpPr>
          <p:spPr bwMode="auto">
            <a:xfrm>
              <a:off x="480" y="288"/>
              <a:ext cx="5280" cy="48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AR">
                <a:solidFill>
                  <a:schemeClr val="bg2"/>
                </a:solidFill>
              </a:endParaRPr>
            </a:p>
          </p:txBody>
        </p:sp>
        <p:pic>
          <p:nvPicPr>
            <p:cNvPr id="512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" y="273"/>
              <a:ext cx="775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4" name="Text Box 12"/>
          <p:cNvSpPr txBox="1">
            <a:spLocks noChangeArrowheads="1"/>
          </p:cNvSpPr>
          <p:nvPr/>
        </p:nvSpPr>
        <p:spPr bwMode="auto">
          <a:xfrm>
            <a:off x="990600" y="419100"/>
            <a:ext cx="9318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     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Farmer Security = Food Security</a:t>
            </a:r>
            <a:endParaRPr lang="en-US" sz="40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5125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895600" y="6324600"/>
            <a:ext cx="28956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/>
              <a:t>Natural Solutions Foundation</a:t>
            </a:r>
          </a:p>
        </p:txBody>
      </p:sp>
      <p:sp>
        <p:nvSpPr>
          <p:cNvPr id="5126" name="Slide Number Placeholder 2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00F5C52-DEA0-479B-A5EA-44760A9039A5}" type="slidenum">
              <a:rPr lang="en-US" smtClean="0"/>
              <a:pPr eaLnBrk="1" hangingPunct="1">
                <a:defRPr/>
              </a:pPr>
              <a:t>4</a:t>
            </a:fld>
            <a:endParaRPr lang="en-US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" y="0"/>
            <a:ext cx="1272091" cy="205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52401" y="1676400"/>
            <a:ext cx="964531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68580" indent="0">
              <a:buNone/>
            </a:pPr>
            <a:r>
              <a:rPr lang="en-US" sz="4800" dirty="0" smtClean="0">
                <a:solidFill>
                  <a:srgbClr val="160AB6"/>
                </a:solidFill>
                <a:latin typeface="+mj-lt"/>
              </a:rPr>
              <a:t>Community-based farming has high social value, helps </a:t>
            </a:r>
            <a:r>
              <a:rPr lang="en-US" sz="4800" b="1" dirty="0" smtClean="0">
                <a:solidFill>
                  <a:srgbClr val="160AB6"/>
                </a:solidFill>
                <a:latin typeface="+mj-lt"/>
              </a:rPr>
              <a:t>prevent</a:t>
            </a:r>
            <a:r>
              <a:rPr lang="en-US" sz="4800" dirty="0" smtClean="0">
                <a:solidFill>
                  <a:srgbClr val="160AB6"/>
                </a:solidFill>
                <a:latin typeface="+mj-lt"/>
              </a:rPr>
              <a:t>:</a:t>
            </a:r>
            <a:endParaRPr lang="en-US" sz="4800" dirty="0">
              <a:solidFill>
                <a:srgbClr val="160AB6"/>
              </a:solidFill>
              <a:latin typeface="+mj-lt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46743" y="3246060"/>
            <a:ext cx="849725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3800" dirty="0" smtClean="0"/>
              <a:t> Single </a:t>
            </a:r>
            <a:r>
              <a:rPr lang="en-US" sz="3800" dirty="0"/>
              <a:t>variety (mono crop) failures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646743" y="3921955"/>
            <a:ext cx="849725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3800" dirty="0" smtClean="0"/>
              <a:t> </a:t>
            </a:r>
            <a:r>
              <a:rPr lang="en-US" sz="3800" dirty="0"/>
              <a:t>G</a:t>
            </a:r>
            <a:r>
              <a:rPr lang="en-US" sz="3800" dirty="0" smtClean="0"/>
              <a:t>enetic erosion, loss of genetic diversity</a:t>
            </a:r>
            <a:endParaRPr lang="en-US" sz="3800" dirty="0"/>
          </a:p>
        </p:txBody>
      </p:sp>
      <p:sp>
        <p:nvSpPr>
          <p:cNvPr id="13" name="12 CuadroTexto"/>
          <p:cNvSpPr txBox="1"/>
          <p:nvPr/>
        </p:nvSpPr>
        <p:spPr>
          <a:xfrm>
            <a:off x="646743" y="4578000"/>
            <a:ext cx="819245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3800" dirty="0" smtClean="0"/>
              <a:t> Destabilization of social fabric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646743" y="5276171"/>
            <a:ext cx="849725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3800" dirty="0" smtClean="0"/>
              <a:t> Disruption of food supply continuity</a:t>
            </a:r>
            <a:endParaRPr lang="en-US" sz="3800" dirty="0"/>
          </a:p>
        </p:txBody>
      </p:sp>
    </p:spTree>
    <p:extLst>
      <p:ext uri="{BB962C8B-B14F-4D97-AF65-F5344CB8AC3E}">
        <p14:creationId xmlns:p14="http://schemas.microsoft.com/office/powerpoint/2010/main" val="245519433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8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8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build="allAtOnce"/>
      <p:bldP spid="4" grpId="0"/>
      <p:bldP spid="3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" y="387351"/>
            <a:ext cx="9143959" cy="938213"/>
            <a:chOff x="281" y="273"/>
            <a:chExt cx="5479" cy="591"/>
          </a:xfrm>
        </p:grpSpPr>
        <p:sp>
          <p:nvSpPr>
            <p:cNvPr id="5128" name="Rectangle 10"/>
            <p:cNvSpPr>
              <a:spLocks noChangeArrowheads="1"/>
            </p:cNvSpPr>
            <p:nvPr/>
          </p:nvSpPr>
          <p:spPr bwMode="auto">
            <a:xfrm>
              <a:off x="480" y="288"/>
              <a:ext cx="5280" cy="48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AR">
                <a:solidFill>
                  <a:schemeClr val="bg2"/>
                </a:solidFill>
              </a:endParaRPr>
            </a:p>
          </p:txBody>
        </p:sp>
        <p:pic>
          <p:nvPicPr>
            <p:cNvPr id="512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" y="273"/>
              <a:ext cx="775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4" name="Text Box 12"/>
          <p:cNvSpPr txBox="1">
            <a:spLocks noChangeArrowheads="1"/>
          </p:cNvSpPr>
          <p:nvPr/>
        </p:nvSpPr>
        <p:spPr bwMode="auto">
          <a:xfrm>
            <a:off x="990600" y="419100"/>
            <a:ext cx="9318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     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Farmer Security = Food Security</a:t>
            </a:r>
            <a:endParaRPr lang="en-US" sz="40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5125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754312" y="6492875"/>
            <a:ext cx="28956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/>
              <a:t>Natural Solutions Foundation</a:t>
            </a:r>
          </a:p>
        </p:txBody>
      </p:sp>
      <p:sp>
        <p:nvSpPr>
          <p:cNvPr id="5126" name="Slide Number Placeholder 2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00F5C52-DEA0-479B-A5EA-44760A9039A5}" type="slidenum">
              <a:rPr lang="en-US" smtClean="0"/>
              <a:pPr eaLnBrk="1" hangingPunct="1">
                <a:defRPr/>
              </a:pPr>
              <a:t>5</a:t>
            </a:fld>
            <a:endParaRPr lang="en-US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" y="0"/>
            <a:ext cx="1272091" cy="205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52400" y="1676400"/>
            <a:ext cx="9067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68580" indent="0">
              <a:buNone/>
            </a:pPr>
            <a:r>
              <a:rPr lang="en-US" sz="4800" dirty="0" smtClean="0">
                <a:solidFill>
                  <a:srgbClr val="160AB6"/>
                </a:solidFill>
                <a:latin typeface="+mj-lt"/>
              </a:rPr>
              <a:t>Community-based farming has high social value, helps </a:t>
            </a:r>
            <a:r>
              <a:rPr lang="en-US" sz="4800" b="1" dirty="0" smtClean="0">
                <a:solidFill>
                  <a:srgbClr val="160AB6"/>
                </a:solidFill>
                <a:latin typeface="+mj-lt"/>
              </a:rPr>
              <a:t>prevent</a:t>
            </a:r>
            <a:r>
              <a:rPr lang="en-US" sz="4800" dirty="0" smtClean="0">
                <a:solidFill>
                  <a:srgbClr val="160AB6"/>
                </a:solidFill>
                <a:latin typeface="+mj-lt"/>
              </a:rPr>
              <a:t>:</a:t>
            </a:r>
            <a:endParaRPr lang="en-US" sz="4800" dirty="0">
              <a:solidFill>
                <a:srgbClr val="160AB6"/>
              </a:solidFill>
              <a:latin typeface="+mj-lt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46743" y="3246060"/>
            <a:ext cx="830876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3800" dirty="0" smtClean="0"/>
              <a:t> Loss of community, cultural stability</a:t>
            </a:r>
            <a:endParaRPr lang="en-US" sz="3800" dirty="0"/>
          </a:p>
        </p:txBody>
      </p:sp>
      <p:sp>
        <p:nvSpPr>
          <p:cNvPr id="3" name="2 CuadroTexto"/>
          <p:cNvSpPr txBox="1"/>
          <p:nvPr/>
        </p:nvSpPr>
        <p:spPr>
          <a:xfrm>
            <a:off x="646744" y="3921955"/>
            <a:ext cx="82245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3800" dirty="0" smtClean="0"/>
              <a:t> Monopolistic food practices</a:t>
            </a:r>
            <a:endParaRPr lang="en-US" sz="3800" dirty="0"/>
          </a:p>
        </p:txBody>
      </p:sp>
      <p:sp>
        <p:nvSpPr>
          <p:cNvPr id="13" name="12 CuadroTexto"/>
          <p:cNvSpPr txBox="1"/>
          <p:nvPr/>
        </p:nvSpPr>
        <p:spPr>
          <a:xfrm>
            <a:off x="646744" y="4599063"/>
            <a:ext cx="82245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3800" dirty="0"/>
              <a:t> </a:t>
            </a:r>
            <a:r>
              <a:rPr lang="en-US" sz="3800" dirty="0" smtClean="0"/>
              <a:t>Centralized food control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646744" y="5342692"/>
            <a:ext cx="85734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3800" dirty="0" smtClean="0"/>
              <a:t> Artificial food shortages</a:t>
            </a:r>
            <a:endParaRPr lang="en-US" sz="3800" dirty="0"/>
          </a:p>
        </p:txBody>
      </p:sp>
    </p:spTree>
    <p:extLst>
      <p:ext uri="{BB962C8B-B14F-4D97-AF65-F5344CB8AC3E}">
        <p14:creationId xmlns:p14="http://schemas.microsoft.com/office/powerpoint/2010/main" val="309696113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" y="387351"/>
            <a:ext cx="9143959" cy="938213"/>
            <a:chOff x="281" y="273"/>
            <a:chExt cx="5479" cy="591"/>
          </a:xfrm>
        </p:grpSpPr>
        <p:sp>
          <p:nvSpPr>
            <p:cNvPr id="5128" name="Rectangle 10"/>
            <p:cNvSpPr>
              <a:spLocks noChangeArrowheads="1"/>
            </p:cNvSpPr>
            <p:nvPr/>
          </p:nvSpPr>
          <p:spPr bwMode="auto">
            <a:xfrm>
              <a:off x="480" y="288"/>
              <a:ext cx="5280" cy="48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AR">
                <a:solidFill>
                  <a:schemeClr val="bg2"/>
                </a:solidFill>
              </a:endParaRPr>
            </a:p>
          </p:txBody>
        </p:sp>
        <p:pic>
          <p:nvPicPr>
            <p:cNvPr id="512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" y="273"/>
              <a:ext cx="775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4" name="Text Box 12"/>
          <p:cNvSpPr txBox="1">
            <a:spLocks noChangeArrowheads="1"/>
          </p:cNvSpPr>
          <p:nvPr/>
        </p:nvSpPr>
        <p:spPr bwMode="auto">
          <a:xfrm>
            <a:off x="990600" y="419100"/>
            <a:ext cx="93186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   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         UPOV </a:t>
            </a:r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’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78  vs. UPOV </a:t>
            </a:r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’</a:t>
            </a:r>
            <a:r>
              <a:rPr lang="en-US" sz="4000" b="1" dirty="0" smtClean="0">
                <a:solidFill>
                  <a:schemeClr val="bg1"/>
                </a:solidFill>
                <a:latin typeface="Garamond" pitchFamily="18" charset="0"/>
              </a:rPr>
              <a:t>91</a:t>
            </a:r>
            <a:endParaRPr lang="en-US" sz="40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5125" name="Footer Placeholder 1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/>
              <a:t>Natural Solutions Foundation</a:t>
            </a:r>
          </a:p>
        </p:txBody>
      </p:sp>
      <p:sp>
        <p:nvSpPr>
          <p:cNvPr id="5126" name="Slide Number Placeholder 2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00F5C52-DEA0-479B-A5EA-44760A9039A5}" type="slidenum">
              <a:rPr lang="en-US" smtClean="0"/>
              <a:pPr eaLnBrk="1" hangingPunct="1">
                <a:defRPr/>
              </a:pPr>
              <a:t>6</a:t>
            </a:fld>
            <a:endParaRPr lang="en-US" dirty="0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" y="0"/>
            <a:ext cx="1272091" cy="205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657600" y="4191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832" y="1201238"/>
            <a:ext cx="6995707" cy="517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6176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9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" y="387351"/>
            <a:ext cx="9143959" cy="938213"/>
            <a:chOff x="281" y="273"/>
            <a:chExt cx="5479" cy="591"/>
          </a:xfrm>
        </p:grpSpPr>
        <p:sp>
          <p:nvSpPr>
            <p:cNvPr id="5128" name="Rectangle 10"/>
            <p:cNvSpPr>
              <a:spLocks noChangeArrowheads="1"/>
            </p:cNvSpPr>
            <p:nvPr/>
          </p:nvSpPr>
          <p:spPr bwMode="auto">
            <a:xfrm>
              <a:off x="480" y="288"/>
              <a:ext cx="5280" cy="48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AR">
                <a:solidFill>
                  <a:schemeClr val="bg2"/>
                </a:solidFill>
              </a:endParaRPr>
            </a:p>
          </p:txBody>
        </p:sp>
        <p:pic>
          <p:nvPicPr>
            <p:cNvPr id="512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" y="273"/>
              <a:ext cx="775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4" name="Text Box 12"/>
          <p:cNvSpPr txBox="1">
            <a:spLocks noChangeArrowheads="1"/>
          </p:cNvSpPr>
          <p:nvPr/>
        </p:nvSpPr>
        <p:spPr bwMode="auto">
          <a:xfrm>
            <a:off x="990600" y="419100"/>
            <a:ext cx="9318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chemeClr val="bg1"/>
                </a:solidFill>
                <a:latin typeface="Garamond" pitchFamily="18" charset="0"/>
              </a:rPr>
              <a:t>   </a:t>
            </a:r>
          </a:p>
        </p:txBody>
      </p:sp>
      <p:sp>
        <p:nvSpPr>
          <p:cNvPr id="5125" name="Footer Placeholder 1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/>
              <a:t>Natural Solutions Foundation</a:t>
            </a:r>
          </a:p>
        </p:txBody>
      </p:sp>
      <p:sp>
        <p:nvSpPr>
          <p:cNvPr id="5126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475252" y="6324600"/>
            <a:ext cx="21336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00F5C52-DEA0-479B-A5EA-44760A9039A5}" type="slidenum">
              <a:rPr lang="en-US" smtClean="0"/>
              <a:pPr eaLnBrk="1" hangingPunct="1">
                <a:defRPr/>
              </a:pPr>
              <a:t>7</a:t>
            </a:fld>
            <a:endParaRPr lang="en-US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" y="0"/>
            <a:ext cx="1272091" cy="205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606885" y="1325564"/>
            <a:ext cx="903065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68580" indent="0">
              <a:buNone/>
            </a:pPr>
            <a:r>
              <a:rPr lang="en-US" sz="4800" b="1" dirty="0" smtClean="0">
                <a:solidFill>
                  <a:srgbClr val="FF0000"/>
                </a:solidFill>
                <a:latin typeface="+mj-lt"/>
              </a:rPr>
              <a:t>        Chile Currently Accepts</a:t>
            </a:r>
          </a:p>
          <a:p>
            <a:pPr marL="68580" indent="0">
              <a:buNone/>
            </a:pPr>
            <a:r>
              <a:rPr lang="en-US" sz="4800" b="1" dirty="0" smtClean="0">
                <a:solidFill>
                  <a:srgbClr val="FF0000"/>
                </a:solidFill>
                <a:latin typeface="+mj-lt"/>
              </a:rPr>
              <a:t>                     UPOV </a:t>
            </a:r>
            <a:r>
              <a:rPr lang="en-US" sz="4800" b="1" dirty="0">
                <a:solidFill>
                  <a:srgbClr val="FF0000"/>
                </a:solidFill>
                <a:latin typeface="Garamond" pitchFamily="18" charset="0"/>
              </a:rPr>
              <a:t>’</a:t>
            </a:r>
            <a:r>
              <a:rPr lang="en-US" sz="4800" b="1" dirty="0" smtClean="0">
                <a:solidFill>
                  <a:srgbClr val="FF0000"/>
                </a:solidFill>
                <a:latin typeface="+mj-lt"/>
              </a:rPr>
              <a:t>78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3657600" y="4191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5 CuadroTexto"/>
          <p:cNvSpPr txBox="1"/>
          <p:nvPr/>
        </p:nvSpPr>
        <p:spPr>
          <a:xfrm>
            <a:off x="602874" y="2806006"/>
            <a:ext cx="84651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54380" indent="-685800">
              <a:buFont typeface="Arial" pitchFamily="34" charset="0"/>
              <a:buChar char="•"/>
            </a:pPr>
            <a:r>
              <a:rPr lang="en-US" sz="4800" dirty="0" smtClean="0"/>
              <a:t>Chile can retain UPOV </a:t>
            </a:r>
            <a:r>
              <a:rPr lang="en-US" sz="4800" b="1" dirty="0">
                <a:latin typeface="Garamond" pitchFamily="18" charset="0"/>
              </a:rPr>
              <a:t>’</a:t>
            </a:r>
            <a:r>
              <a:rPr lang="en-US" sz="4800" dirty="0" smtClean="0"/>
              <a:t>78 </a:t>
            </a:r>
            <a:r>
              <a:rPr lang="en-US" sz="4800" b="1" dirty="0" smtClean="0">
                <a:solidFill>
                  <a:srgbClr val="FF0000"/>
                </a:solidFill>
              </a:rPr>
              <a:t>ONLY</a:t>
            </a:r>
            <a:r>
              <a:rPr lang="en-US" sz="4800" dirty="0" smtClean="0"/>
              <a:t> </a:t>
            </a:r>
            <a:r>
              <a:rPr lang="en-US" sz="4800" b="1" dirty="0" smtClean="0">
                <a:solidFill>
                  <a:srgbClr val="FF0000"/>
                </a:solidFill>
              </a:rPr>
              <a:t>IF</a:t>
            </a:r>
            <a:r>
              <a:rPr lang="en-US" sz="4800" dirty="0" smtClean="0"/>
              <a:t> </a:t>
            </a:r>
            <a:r>
              <a:rPr lang="en-US" sz="4800" b="1" dirty="0">
                <a:solidFill>
                  <a:srgbClr val="FF0000"/>
                </a:solidFill>
                <a:latin typeface="Garamond" pitchFamily="18" charset="0"/>
              </a:rPr>
              <a:t>’</a:t>
            </a:r>
            <a:r>
              <a:rPr lang="en-US" sz="4800" b="1" dirty="0" smtClean="0">
                <a:solidFill>
                  <a:srgbClr val="FF0000"/>
                </a:solidFill>
              </a:rPr>
              <a:t>91 NOT adopted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98537" y="4375666"/>
            <a:ext cx="79341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54380" indent="-685800">
              <a:buFont typeface="Arial" pitchFamily="34" charset="0"/>
              <a:buChar char="•"/>
            </a:pPr>
            <a:r>
              <a:rPr lang="en-US" sz="4800" dirty="0"/>
              <a:t>If </a:t>
            </a:r>
            <a:r>
              <a:rPr lang="en-US" sz="4800" b="1" dirty="0">
                <a:latin typeface="Garamond" pitchFamily="18" charset="0"/>
              </a:rPr>
              <a:t>’</a:t>
            </a:r>
            <a:r>
              <a:rPr lang="en-US" sz="4800" dirty="0" smtClean="0"/>
              <a:t>91 </a:t>
            </a:r>
            <a:r>
              <a:rPr lang="en-US" sz="4800" dirty="0"/>
              <a:t>adopted, </a:t>
            </a:r>
            <a:r>
              <a:rPr lang="en-US" sz="4800" b="1" dirty="0">
                <a:solidFill>
                  <a:srgbClr val="FF0000"/>
                </a:solidFill>
                <a:latin typeface="Garamond" pitchFamily="18" charset="0"/>
              </a:rPr>
              <a:t>’</a:t>
            </a:r>
            <a:r>
              <a:rPr lang="en-US" sz="4800" b="1" dirty="0" smtClean="0">
                <a:solidFill>
                  <a:srgbClr val="FF0000"/>
                </a:solidFill>
              </a:rPr>
              <a:t>78 is NEVER</a:t>
            </a:r>
            <a:r>
              <a:rPr lang="en-US" sz="4800" dirty="0" smtClean="0"/>
              <a:t> </a:t>
            </a:r>
            <a:r>
              <a:rPr lang="en-US" sz="4800" b="1" dirty="0" smtClean="0">
                <a:solidFill>
                  <a:srgbClr val="FF0000"/>
                </a:solidFill>
              </a:rPr>
              <a:t>an option </a:t>
            </a:r>
            <a:r>
              <a:rPr lang="en-US" sz="4800" b="1" dirty="0">
                <a:solidFill>
                  <a:srgbClr val="FF0000"/>
                </a:solidFill>
              </a:rPr>
              <a:t>again </a:t>
            </a:r>
          </a:p>
        </p:txBody>
      </p:sp>
      <p:grpSp>
        <p:nvGrpSpPr>
          <p:cNvPr id="21" name="20 Grupo"/>
          <p:cNvGrpSpPr/>
          <p:nvPr/>
        </p:nvGrpSpPr>
        <p:grpSpPr>
          <a:xfrm>
            <a:off x="990599" y="419100"/>
            <a:ext cx="9318625" cy="708025"/>
            <a:chOff x="990599" y="419100"/>
            <a:chExt cx="9318625" cy="708025"/>
          </a:xfrm>
        </p:grpSpPr>
        <p:sp>
          <p:nvSpPr>
            <p:cNvPr id="22" name="Text Box 12"/>
            <p:cNvSpPr txBox="1">
              <a:spLocks noChangeArrowheads="1"/>
            </p:cNvSpPr>
            <p:nvPr/>
          </p:nvSpPr>
          <p:spPr bwMode="auto">
            <a:xfrm>
              <a:off x="990599" y="419100"/>
              <a:ext cx="9318625" cy="70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4000" b="1" dirty="0" smtClean="0">
                  <a:solidFill>
                    <a:schemeClr val="bg1"/>
                  </a:solidFill>
                  <a:latin typeface="Garamond" pitchFamily="18" charset="0"/>
                </a:rPr>
                <a:t>  One </a:t>
              </a:r>
              <a:r>
                <a:rPr lang="en-US" sz="4000" b="1" dirty="0">
                  <a:solidFill>
                    <a:schemeClr val="bg1"/>
                  </a:solidFill>
                  <a:latin typeface="Garamond" pitchFamily="18" charset="0"/>
                </a:rPr>
                <a:t>Way  Street: UPOV ’78          </a:t>
              </a:r>
              <a:r>
                <a:rPr lang="en-US" sz="4000" b="1" dirty="0" smtClean="0">
                  <a:solidFill>
                    <a:schemeClr val="bg1"/>
                  </a:solidFill>
                  <a:latin typeface="Garamond" pitchFamily="18" charset="0"/>
                </a:rPr>
                <a:t>’91  </a:t>
              </a:r>
              <a:endParaRPr lang="en-US" sz="4000" b="1" dirty="0">
                <a:solidFill>
                  <a:schemeClr val="bg1"/>
                </a:solidFill>
                <a:latin typeface="Garamond" pitchFamily="18" charset="0"/>
              </a:endParaRPr>
            </a:p>
          </p:txBody>
        </p:sp>
        <p:sp>
          <p:nvSpPr>
            <p:cNvPr id="23" name="22 Flecha derecha"/>
            <p:cNvSpPr/>
            <p:nvPr/>
          </p:nvSpPr>
          <p:spPr>
            <a:xfrm>
              <a:off x="7391400" y="549848"/>
              <a:ext cx="978408" cy="484632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638010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6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" y="387351"/>
            <a:ext cx="9143959" cy="938213"/>
            <a:chOff x="281" y="273"/>
            <a:chExt cx="5479" cy="591"/>
          </a:xfrm>
        </p:grpSpPr>
        <p:sp>
          <p:nvSpPr>
            <p:cNvPr id="5128" name="Rectangle 10"/>
            <p:cNvSpPr>
              <a:spLocks noChangeArrowheads="1"/>
            </p:cNvSpPr>
            <p:nvPr/>
          </p:nvSpPr>
          <p:spPr bwMode="auto">
            <a:xfrm>
              <a:off x="480" y="288"/>
              <a:ext cx="5280" cy="48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AR">
                <a:solidFill>
                  <a:schemeClr val="bg2"/>
                </a:solidFill>
              </a:endParaRPr>
            </a:p>
          </p:txBody>
        </p:sp>
        <p:pic>
          <p:nvPicPr>
            <p:cNvPr id="512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" y="273"/>
              <a:ext cx="775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5" name="Footer Placeholder 1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/>
              <a:t>Natural Solutions Foundation</a:t>
            </a:r>
          </a:p>
        </p:txBody>
      </p:sp>
      <p:sp>
        <p:nvSpPr>
          <p:cNvPr id="5126" name="Slide Number Placeholder 2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00F5C52-DEA0-479B-A5EA-44760A9039A5}" type="slidenum">
              <a:rPr lang="en-US" smtClean="0"/>
              <a:pPr eaLnBrk="1" hangingPunct="1">
                <a:defRPr/>
              </a:pPr>
              <a:t>8</a:t>
            </a:fld>
            <a:endParaRPr lang="en-US" dirty="0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" y="0"/>
            <a:ext cx="1272091" cy="205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276007" y="2067342"/>
            <a:ext cx="861956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754380" indent="-685800">
              <a:buFont typeface="Arial" pitchFamily="34" charset="0"/>
              <a:buChar char="•"/>
            </a:pPr>
            <a:r>
              <a:rPr lang="en-US" sz="4400" dirty="0" smtClean="0">
                <a:latin typeface="+mj-lt"/>
              </a:rPr>
              <a:t>Breeder can </a:t>
            </a:r>
            <a:r>
              <a:rPr lang="en-US" sz="4400" b="1" dirty="0" smtClean="0">
                <a:latin typeface="+mj-lt"/>
              </a:rPr>
              <a:t>seize entire crop if he believes rights have not been  paid by farmer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3657600" y="4191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5 CuadroTexto"/>
          <p:cNvSpPr txBox="1"/>
          <p:nvPr/>
        </p:nvSpPr>
        <p:spPr>
          <a:xfrm>
            <a:off x="280017" y="3995678"/>
            <a:ext cx="87784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54380" indent="-685800">
              <a:buFont typeface="Arial" pitchFamily="34" charset="0"/>
              <a:buChar char="•"/>
            </a:pPr>
            <a:r>
              <a:rPr lang="en-US" sz="4400" dirty="0" smtClean="0"/>
              <a:t>Breeder can </a:t>
            </a:r>
            <a:r>
              <a:rPr lang="en-US" sz="4400" b="1" dirty="0" smtClean="0"/>
              <a:t>force farmer to destroy crop, seed, implements at farmer’s own expense</a:t>
            </a:r>
            <a:endParaRPr lang="en-US" sz="4400" b="1" dirty="0"/>
          </a:p>
          <a:p>
            <a:pPr marL="68580"/>
            <a:endParaRPr lang="en-US" sz="4800" b="1" dirty="0"/>
          </a:p>
        </p:txBody>
      </p:sp>
      <p:sp>
        <p:nvSpPr>
          <p:cNvPr id="3" name="2 CuadroTexto"/>
          <p:cNvSpPr txBox="1"/>
          <p:nvPr/>
        </p:nvSpPr>
        <p:spPr>
          <a:xfrm>
            <a:off x="1273393" y="1447800"/>
            <a:ext cx="72610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UPOV </a:t>
            </a:r>
            <a:r>
              <a:rPr lang="en-US" sz="4400" b="1" dirty="0">
                <a:solidFill>
                  <a:srgbClr val="FF0000"/>
                </a:solidFill>
                <a:latin typeface="Garamond" pitchFamily="18" charset="0"/>
              </a:rPr>
              <a:t>’</a:t>
            </a:r>
            <a:r>
              <a:rPr lang="en-US" sz="4400" b="1" dirty="0" smtClean="0">
                <a:solidFill>
                  <a:srgbClr val="FF0000"/>
                </a:solidFill>
              </a:rPr>
              <a:t>91</a:t>
            </a:r>
            <a:endParaRPr lang="en-US" sz="4400" b="1" dirty="0">
              <a:solidFill>
                <a:srgbClr val="FF0000"/>
              </a:solidFill>
            </a:endParaRPr>
          </a:p>
        </p:txBody>
      </p:sp>
      <p:grpSp>
        <p:nvGrpSpPr>
          <p:cNvPr id="14" name="13 Grupo"/>
          <p:cNvGrpSpPr/>
          <p:nvPr/>
        </p:nvGrpSpPr>
        <p:grpSpPr>
          <a:xfrm>
            <a:off x="990599" y="419100"/>
            <a:ext cx="9318625" cy="708025"/>
            <a:chOff x="990599" y="419100"/>
            <a:chExt cx="9318625" cy="708025"/>
          </a:xfrm>
        </p:grpSpPr>
        <p:sp>
          <p:nvSpPr>
            <p:cNvPr id="15" name="Text Box 12"/>
            <p:cNvSpPr txBox="1">
              <a:spLocks noChangeArrowheads="1"/>
            </p:cNvSpPr>
            <p:nvPr/>
          </p:nvSpPr>
          <p:spPr bwMode="auto">
            <a:xfrm>
              <a:off x="990599" y="419100"/>
              <a:ext cx="9318625" cy="70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4000" b="1" dirty="0" smtClean="0">
                  <a:solidFill>
                    <a:schemeClr val="bg1"/>
                  </a:solidFill>
                  <a:latin typeface="Garamond" pitchFamily="18" charset="0"/>
                </a:rPr>
                <a:t>  One </a:t>
              </a:r>
              <a:r>
                <a:rPr lang="en-US" sz="4000" b="1" dirty="0">
                  <a:solidFill>
                    <a:schemeClr val="bg1"/>
                  </a:solidFill>
                  <a:latin typeface="Garamond" pitchFamily="18" charset="0"/>
                </a:rPr>
                <a:t>Way  Street: UPOV ’78          </a:t>
              </a:r>
              <a:r>
                <a:rPr lang="en-US" sz="4000" b="1" dirty="0" smtClean="0">
                  <a:solidFill>
                    <a:schemeClr val="bg1"/>
                  </a:solidFill>
                  <a:latin typeface="Garamond" pitchFamily="18" charset="0"/>
                </a:rPr>
                <a:t>’91  </a:t>
              </a:r>
              <a:endParaRPr lang="en-US" sz="4000" b="1" dirty="0">
                <a:solidFill>
                  <a:schemeClr val="bg1"/>
                </a:solidFill>
                <a:latin typeface="Garamond" pitchFamily="18" charset="0"/>
              </a:endParaRPr>
            </a:p>
          </p:txBody>
        </p:sp>
        <p:sp>
          <p:nvSpPr>
            <p:cNvPr id="16" name="15 Flecha derecha"/>
            <p:cNvSpPr/>
            <p:nvPr/>
          </p:nvSpPr>
          <p:spPr>
            <a:xfrm>
              <a:off x="7391400" y="549848"/>
              <a:ext cx="978408" cy="484632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2799741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6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" y="387351"/>
            <a:ext cx="9143959" cy="938213"/>
            <a:chOff x="281" y="273"/>
            <a:chExt cx="5479" cy="591"/>
          </a:xfrm>
        </p:grpSpPr>
        <p:sp>
          <p:nvSpPr>
            <p:cNvPr id="5128" name="Rectangle 10"/>
            <p:cNvSpPr>
              <a:spLocks noChangeArrowheads="1"/>
            </p:cNvSpPr>
            <p:nvPr/>
          </p:nvSpPr>
          <p:spPr bwMode="auto">
            <a:xfrm>
              <a:off x="480" y="288"/>
              <a:ext cx="5280" cy="48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s-AR">
                <a:solidFill>
                  <a:schemeClr val="bg2"/>
                </a:solidFill>
              </a:endParaRPr>
            </a:p>
          </p:txBody>
        </p:sp>
        <p:pic>
          <p:nvPicPr>
            <p:cNvPr id="512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" y="273"/>
              <a:ext cx="775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5" name="Footer Placeholder 1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/>
              <a:t>Natural Solutions Foundation</a:t>
            </a:r>
          </a:p>
        </p:txBody>
      </p:sp>
      <p:sp>
        <p:nvSpPr>
          <p:cNvPr id="5126" name="Slide Number Placeholder 2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00F5C52-DEA0-479B-A5EA-44760A9039A5}" type="slidenum">
              <a:rPr lang="en-US" smtClean="0"/>
              <a:pPr eaLnBrk="1" hangingPunct="1">
                <a:defRPr/>
              </a:pPr>
              <a:t>9</a:t>
            </a:fld>
            <a:endParaRPr lang="en-US" dirty="0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" y="0"/>
            <a:ext cx="1272091" cy="205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00070" y="2070772"/>
            <a:ext cx="861956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754380" indent="-685800">
              <a:buFont typeface="Arial" pitchFamily="34" charset="0"/>
              <a:buChar char="•"/>
            </a:pPr>
            <a:r>
              <a:rPr lang="en-US" sz="4800" dirty="0" smtClean="0">
                <a:latin typeface="+mj-lt"/>
              </a:rPr>
              <a:t>Breeders </a:t>
            </a:r>
            <a:r>
              <a:rPr lang="en-US" sz="4800" b="1" dirty="0" smtClean="0">
                <a:latin typeface="+mj-lt"/>
              </a:rPr>
              <a:t>may develop, market, sell commercial seed rights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3657600" y="4191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5 CuadroTexto"/>
          <p:cNvSpPr txBox="1"/>
          <p:nvPr/>
        </p:nvSpPr>
        <p:spPr>
          <a:xfrm>
            <a:off x="279407" y="4191000"/>
            <a:ext cx="90785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54380" indent="-685800">
              <a:buFont typeface="Arial" pitchFamily="34" charset="0"/>
              <a:buChar char="•"/>
            </a:pPr>
            <a:r>
              <a:rPr lang="en-US" sz="4800" b="1" dirty="0"/>
              <a:t>Farmers must have license to use, propagate </a:t>
            </a:r>
            <a:r>
              <a:rPr lang="en-US" sz="4800" b="1" dirty="0" smtClean="0"/>
              <a:t>seeds</a:t>
            </a:r>
            <a:endParaRPr lang="en-US" sz="4800" b="1" dirty="0"/>
          </a:p>
          <a:p>
            <a:pPr marL="68580"/>
            <a:endParaRPr lang="en-US" sz="4800" b="1" dirty="0"/>
          </a:p>
        </p:txBody>
      </p:sp>
      <p:grpSp>
        <p:nvGrpSpPr>
          <p:cNvPr id="5" name="4 Grupo"/>
          <p:cNvGrpSpPr/>
          <p:nvPr/>
        </p:nvGrpSpPr>
        <p:grpSpPr>
          <a:xfrm>
            <a:off x="990599" y="419100"/>
            <a:ext cx="9318625" cy="708025"/>
            <a:chOff x="990599" y="419100"/>
            <a:chExt cx="9318625" cy="708025"/>
          </a:xfrm>
        </p:grpSpPr>
        <p:sp>
          <p:nvSpPr>
            <p:cNvPr id="5124" name="Text Box 12"/>
            <p:cNvSpPr txBox="1">
              <a:spLocks noChangeArrowheads="1"/>
            </p:cNvSpPr>
            <p:nvPr/>
          </p:nvSpPr>
          <p:spPr bwMode="auto">
            <a:xfrm>
              <a:off x="990599" y="419100"/>
              <a:ext cx="9318625" cy="70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4000" b="1" dirty="0" smtClean="0">
                  <a:solidFill>
                    <a:schemeClr val="bg1"/>
                  </a:solidFill>
                  <a:latin typeface="Garamond" pitchFamily="18" charset="0"/>
                </a:rPr>
                <a:t>  One </a:t>
              </a:r>
              <a:r>
                <a:rPr lang="en-US" sz="4000" b="1" dirty="0">
                  <a:solidFill>
                    <a:schemeClr val="bg1"/>
                  </a:solidFill>
                  <a:latin typeface="Garamond" pitchFamily="18" charset="0"/>
                </a:rPr>
                <a:t>Way  Street: UPOV ’78          </a:t>
              </a:r>
              <a:r>
                <a:rPr lang="en-US" sz="4000" b="1" dirty="0" smtClean="0">
                  <a:solidFill>
                    <a:schemeClr val="bg1"/>
                  </a:solidFill>
                  <a:latin typeface="Garamond" pitchFamily="18" charset="0"/>
                </a:rPr>
                <a:t>’91  </a:t>
              </a:r>
              <a:endParaRPr lang="en-US" sz="4000" b="1" dirty="0">
                <a:solidFill>
                  <a:schemeClr val="bg1"/>
                </a:solidFill>
                <a:latin typeface="Garamond" pitchFamily="18" charset="0"/>
              </a:endParaRPr>
            </a:p>
          </p:txBody>
        </p:sp>
        <p:sp>
          <p:nvSpPr>
            <p:cNvPr id="11" name="10 Flecha derecha"/>
            <p:cNvSpPr/>
            <p:nvPr/>
          </p:nvSpPr>
          <p:spPr>
            <a:xfrm>
              <a:off x="7391400" y="549848"/>
              <a:ext cx="978408" cy="484632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2 CuadroTexto"/>
          <p:cNvSpPr txBox="1"/>
          <p:nvPr/>
        </p:nvSpPr>
        <p:spPr>
          <a:xfrm>
            <a:off x="1273393" y="1447800"/>
            <a:ext cx="72610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UPOV </a:t>
            </a:r>
            <a:r>
              <a:rPr lang="en-US" sz="4400" b="1" dirty="0">
                <a:solidFill>
                  <a:srgbClr val="FF0000"/>
                </a:solidFill>
                <a:latin typeface="Garamond" pitchFamily="18" charset="0"/>
              </a:rPr>
              <a:t>’</a:t>
            </a:r>
            <a:r>
              <a:rPr lang="en-US" sz="4400" b="1" dirty="0" smtClean="0">
                <a:solidFill>
                  <a:srgbClr val="FF0000"/>
                </a:solidFill>
              </a:rPr>
              <a:t>91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03057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6" grpId="0"/>
    </p:bldLst>
  </p:timing>
</p:sld>
</file>

<file path=ppt/theme/theme1.xml><?xml version="1.0" encoding="utf-8"?>
<a:theme xmlns:a="http://schemas.openxmlformats.org/drawingml/2006/main" name="UPOV.Chile.1.REL5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UPOV.Chile.1.REL5</Template>
  <TotalTime>95</TotalTime>
  <Words>750</Words>
  <Application>Microsoft Office PowerPoint</Application>
  <PresentationFormat>Presentación en pantalla (4:3)</PresentationFormat>
  <Paragraphs>180</Paragraphs>
  <Slides>22</Slides>
  <Notes>22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UPOV.Chile.1.REL5</vt:lpstr>
      <vt:lpstr>Protecting Chile’s Future Protecting Chile’s Food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Protecting Chile’s Future Protecting Chile’s Food</dc:title>
  <dc:creator>Rima E Laibow</dc:creator>
  <cp:lastModifiedBy>Rima E Laibow</cp:lastModifiedBy>
  <cp:revision>4</cp:revision>
  <dcterms:created xsi:type="dcterms:W3CDTF">2013-07-07T22:15:09Z</dcterms:created>
  <dcterms:modified xsi:type="dcterms:W3CDTF">2013-07-09T15:54:58Z</dcterms:modified>
</cp:coreProperties>
</file>